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492" r:id="rId2"/>
    <p:sldId id="490" r:id="rId3"/>
    <p:sldId id="458" r:id="rId4"/>
    <p:sldId id="498" r:id="rId5"/>
    <p:sldId id="494" r:id="rId6"/>
    <p:sldId id="499" r:id="rId7"/>
    <p:sldId id="500" r:id="rId8"/>
    <p:sldId id="503" r:id="rId9"/>
    <p:sldId id="501" r:id="rId10"/>
    <p:sldId id="502" r:id="rId11"/>
    <p:sldId id="485" r:id="rId12"/>
    <p:sldId id="495" r:id="rId13"/>
    <p:sldId id="504" r:id="rId14"/>
    <p:sldId id="505" r:id="rId15"/>
    <p:sldId id="506" r:id="rId16"/>
    <p:sldId id="507" r:id="rId17"/>
    <p:sldId id="508" r:id="rId18"/>
    <p:sldId id="509" r:id="rId19"/>
    <p:sldId id="510" r:id="rId20"/>
    <p:sldId id="511" r:id="rId21"/>
    <p:sldId id="512" r:id="rId22"/>
    <p:sldId id="513" r:id="rId23"/>
    <p:sldId id="514" r:id="rId24"/>
    <p:sldId id="515" r:id="rId25"/>
    <p:sldId id="516" r:id="rId26"/>
    <p:sldId id="517" r:id="rId27"/>
    <p:sldId id="496" r:id="rId28"/>
    <p:sldId id="49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40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doun Ullah Khan" initials="RUK" lastIdx="1" clrIdx="0">
    <p:extLst>
      <p:ext uri="{19B8F6BF-5375-455C-9EA6-DF929625EA0E}">
        <p15:presenceInfo xmlns:p15="http://schemas.microsoft.com/office/powerpoint/2012/main" userId="ebc399a24dbd81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FD2"/>
    <a:srgbClr val="0073FE"/>
    <a:srgbClr val="F2F3F7"/>
    <a:srgbClr val="FFFFFF"/>
    <a:srgbClr val="66AAFF"/>
    <a:srgbClr val="66CCFF"/>
    <a:srgbClr val="579FFF"/>
    <a:srgbClr val="CCECFF"/>
    <a:srgbClr val="DDECFF"/>
    <a:srgbClr val="005E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79" autoAdjust="0"/>
  </p:normalViewPr>
  <p:slideViewPr>
    <p:cSldViewPr snapToGrid="0">
      <p:cViewPr varScale="1">
        <p:scale>
          <a:sx n="66" d="100"/>
          <a:sy n="66" d="100"/>
        </p:scale>
        <p:origin x="672" y="52"/>
      </p:cViewPr>
      <p:guideLst>
        <p:guide pos="3840"/>
        <p:guide orient="horz" pos="2400"/>
      </p:guideLst>
    </p:cSldViewPr>
  </p:slideViewPr>
  <p:outlineViewPr>
    <p:cViewPr>
      <p:scale>
        <a:sx n="75" d="100"/>
        <a:sy n="75" d="100"/>
      </p:scale>
      <p:origin x="0" y="-5528"/>
    </p:cViewPr>
  </p:outlineViewPr>
  <p:notesTextViewPr>
    <p:cViewPr>
      <p:scale>
        <a:sx n="1" d="1"/>
        <a:sy n="1" d="1"/>
      </p:scale>
      <p:origin x="0" y="0"/>
    </p:cViewPr>
  </p:notesTextViewPr>
  <p:sorterViewPr>
    <p:cViewPr>
      <p:scale>
        <a:sx n="126" d="100"/>
        <a:sy n="126" d="100"/>
      </p:scale>
      <p:origin x="0" y="0"/>
    </p:cViewPr>
  </p:sorterViewPr>
  <p:notesViewPr>
    <p:cSldViewPr snapToGrid="0">
      <p:cViewPr varScale="1">
        <p:scale>
          <a:sx n="85" d="100"/>
          <a:sy n="85" d="100"/>
        </p:scale>
        <p:origin x="380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F052F3-3B1E-47C6-8A35-472248740B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D4EACB9-71D7-4D43-954B-F42A09F26E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4C417E-FC4C-4CAF-858C-EF268896CE0C}" type="datetimeFigureOut">
              <a:rPr lang="en-US" smtClean="0"/>
              <a:t>5/9/2022</a:t>
            </a:fld>
            <a:endParaRPr lang="en-US"/>
          </a:p>
        </p:txBody>
      </p:sp>
      <p:sp>
        <p:nvSpPr>
          <p:cNvPr id="4" name="Footer Placeholder 3">
            <a:extLst>
              <a:ext uri="{FF2B5EF4-FFF2-40B4-BE49-F238E27FC236}">
                <a16:creationId xmlns:a16="http://schemas.microsoft.com/office/drawing/2014/main" id="{AA143ACD-0F64-4C6C-9507-2BED17B068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491A73C-75E3-4514-9590-12C8B70C2D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C26793-A214-48F7-8868-5A5A802909D3}" type="slidenum">
              <a:rPr lang="en-US" smtClean="0"/>
              <a:t>‹N°›</a:t>
            </a:fld>
            <a:endParaRPr lang="en-US"/>
          </a:p>
        </p:txBody>
      </p:sp>
    </p:spTree>
    <p:extLst>
      <p:ext uri="{BB962C8B-B14F-4D97-AF65-F5344CB8AC3E}">
        <p14:creationId xmlns:p14="http://schemas.microsoft.com/office/powerpoint/2010/main" val="6832436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76A6DD-65EC-5742-9CF6-C641951282E9}" type="datetimeFigureOut">
              <a:rPr lang="en-US" smtClean="0"/>
              <a:t>5/9/2022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BEB917-B688-BA4B-9634-479E370996E2}" type="slidenum">
              <a:rPr lang="en-US" smtClean="0"/>
              <a:t>‹N°›</a:t>
            </a:fld>
            <a:endParaRPr lang="en-US"/>
          </a:p>
        </p:txBody>
      </p:sp>
    </p:spTree>
    <p:extLst>
      <p:ext uri="{BB962C8B-B14F-4D97-AF65-F5344CB8AC3E}">
        <p14:creationId xmlns:p14="http://schemas.microsoft.com/office/powerpoint/2010/main" val="218733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3514E0-3FD1-824B-954D-3A92ED3EEA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021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3514E0-3FD1-824B-954D-3A92ED3EEA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413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3514E0-3FD1-824B-954D-3A92ED3EEA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2616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3514E0-3FD1-824B-954D-3A92ED3EEA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024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3514E0-3FD1-824B-954D-3A92ED3EEA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183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3514E0-3FD1-824B-954D-3A92ED3EEA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8830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3514E0-3FD1-824B-954D-3A92ED3EEA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0579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3514E0-3FD1-824B-954D-3A92ED3EEA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329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03514E0-3FD1-824B-954D-3A92ED3EEA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140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9956A57-6E1B-4225-9AEF-AE3C75DE2738}"/>
              </a:ext>
            </a:extLst>
          </p:cNvPr>
          <p:cNvGrpSpPr/>
          <p:nvPr userDrawn="1"/>
        </p:nvGrpSpPr>
        <p:grpSpPr>
          <a:xfrm>
            <a:off x="9888175" y="6209720"/>
            <a:ext cx="2113279" cy="461554"/>
            <a:chOff x="9888175" y="5488246"/>
            <a:chExt cx="2113279" cy="461554"/>
          </a:xfrm>
        </p:grpSpPr>
        <p:sp>
          <p:nvSpPr>
            <p:cNvPr id="8" name="Rectangle: Rounded Corners 7">
              <a:extLst>
                <a:ext uri="{FF2B5EF4-FFF2-40B4-BE49-F238E27FC236}">
                  <a16:creationId xmlns:a16="http://schemas.microsoft.com/office/drawing/2014/main" id="{30BEAA25-D866-46DC-8545-858E56775CEC}"/>
                </a:ext>
              </a:extLst>
            </p:cNvPr>
            <p:cNvSpPr/>
            <p:nvPr userDrawn="1"/>
          </p:nvSpPr>
          <p:spPr>
            <a:xfrm>
              <a:off x="9888175" y="5544398"/>
              <a:ext cx="1704528" cy="349250"/>
            </a:xfrm>
            <a:prstGeom prst="roundRect">
              <a:avLst>
                <a:gd name="adj" fmla="val 50000"/>
              </a:avLst>
            </a:prstGeom>
            <a:solidFill>
              <a:srgbClr val="FFFFFF">
                <a:alpha val="10000"/>
              </a:srgbClr>
            </a:solidFill>
            <a:ln w="6350" cap="flat" cmpd="sng" algn="ctr">
              <a:gradFill>
                <a:gsLst>
                  <a:gs pos="2000">
                    <a:srgbClr val="CBCBCD">
                      <a:alpha val="0"/>
                    </a:srgbClr>
                  </a:gs>
                  <a:gs pos="3000">
                    <a:srgbClr val="CBCBCD"/>
                  </a:gs>
                  <a:gs pos="100000">
                    <a:srgbClr val="CBCBCD"/>
                  </a:gs>
                </a:gsLst>
                <a:lin ang="10800000" scaled="0"/>
              </a:gra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63554"/>
                </a:solidFill>
                <a:effectLst/>
                <a:uLnTx/>
                <a:uFillTx/>
                <a:latin typeface="Century Gothic" panose="020B0502020202020204" pitchFamily="34" charset="0"/>
                <a:ea typeface="+mn-ea"/>
                <a:cs typeface="+mn-cs"/>
              </a:endParaRPr>
            </a:p>
          </p:txBody>
        </p:sp>
        <p:sp>
          <p:nvSpPr>
            <p:cNvPr id="9" name="Oval 8">
              <a:extLst>
                <a:ext uri="{FF2B5EF4-FFF2-40B4-BE49-F238E27FC236}">
                  <a16:creationId xmlns:a16="http://schemas.microsoft.com/office/drawing/2014/main" id="{F857C60E-FC04-4E08-BA0A-840936F133B8}"/>
                </a:ext>
              </a:extLst>
            </p:cNvPr>
            <p:cNvSpPr/>
            <p:nvPr userDrawn="1"/>
          </p:nvSpPr>
          <p:spPr>
            <a:xfrm>
              <a:off x="11596052" y="5544398"/>
              <a:ext cx="349250" cy="349250"/>
            </a:xfrm>
            <a:prstGeom prst="ellipse">
              <a:avLst/>
            </a:prstGeom>
            <a:solidFill>
              <a:srgbClr val="0071FF">
                <a:lumMod val="40000"/>
                <a:lumOff val="60000"/>
                <a:alpha val="10000"/>
              </a:srgbClr>
            </a:solidFill>
            <a:ln w="6350" cap="flat" cmpd="sng" algn="ctr">
              <a:solidFill>
                <a:srgbClr val="0071FF">
                  <a:lumMod val="40000"/>
                  <a:lumOff val="6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63554"/>
                </a:solidFill>
                <a:effectLst/>
                <a:uLnTx/>
                <a:uFillTx/>
                <a:latin typeface="Century Gothic" panose="020B0502020202020204" pitchFamily="34" charset="0"/>
                <a:ea typeface="+mn-ea"/>
                <a:cs typeface="+mn-cs"/>
              </a:endParaRPr>
            </a:p>
          </p:txBody>
        </p:sp>
        <p:sp>
          <p:nvSpPr>
            <p:cNvPr id="10" name="Oval 9">
              <a:extLst>
                <a:ext uri="{FF2B5EF4-FFF2-40B4-BE49-F238E27FC236}">
                  <a16:creationId xmlns:a16="http://schemas.microsoft.com/office/drawing/2014/main" id="{A8AFD8FB-4DD4-4EC1-A83F-8310F2B2E676}"/>
                </a:ext>
              </a:extLst>
            </p:cNvPr>
            <p:cNvSpPr/>
            <p:nvPr userDrawn="1"/>
          </p:nvSpPr>
          <p:spPr>
            <a:xfrm>
              <a:off x="11539900" y="5488246"/>
              <a:ext cx="461554" cy="461554"/>
            </a:xfrm>
            <a:prstGeom prst="ellipse">
              <a:avLst/>
            </a:prstGeom>
            <a:noFill/>
            <a:ln w="6350" cap="flat" cmpd="sng" algn="ctr">
              <a:gradFill>
                <a:gsLst>
                  <a:gs pos="85000">
                    <a:srgbClr val="A9CEFE">
                      <a:alpha val="0"/>
                    </a:srgbClr>
                  </a:gs>
                  <a:gs pos="100000">
                    <a:srgbClr val="A9CEFE"/>
                  </a:gs>
                </a:gsLst>
                <a:lin ang="10800000" scaled="0"/>
              </a:gra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63554"/>
                </a:solidFill>
                <a:effectLst/>
                <a:uLnTx/>
                <a:uFillTx/>
                <a:latin typeface="Century Gothic" panose="020B0502020202020204" pitchFamily="34" charset="0"/>
                <a:ea typeface="+mn-ea"/>
                <a:cs typeface="+mn-cs"/>
              </a:endParaRPr>
            </a:p>
          </p:txBody>
        </p:sp>
      </p:grpSp>
      <p:sp>
        <p:nvSpPr>
          <p:cNvPr id="17" name="TextBox 16">
            <a:extLst>
              <a:ext uri="{FF2B5EF4-FFF2-40B4-BE49-F238E27FC236}">
                <a16:creationId xmlns:a16="http://schemas.microsoft.com/office/drawing/2014/main" id="{D71FE8F0-E594-469C-BCD5-611FE47A92E6}"/>
              </a:ext>
            </a:extLst>
          </p:cNvPr>
          <p:cNvSpPr txBox="1"/>
          <p:nvPr userDrawn="1"/>
        </p:nvSpPr>
        <p:spPr>
          <a:xfrm>
            <a:off x="9906244" y="6330590"/>
            <a:ext cx="1627147" cy="246221"/>
          </a:xfrm>
          <a:prstGeom prst="rect">
            <a:avLst/>
          </a:prstGeom>
          <a:noFill/>
        </p:spPr>
        <p:txBody>
          <a:bodyPr wrap="square" rtlCol="0">
            <a:spAutoFit/>
          </a:bodyPr>
          <a:lstStyle/>
          <a:p>
            <a:pPr algn="ctr"/>
            <a:r>
              <a:rPr lang="en-US" sz="1000" dirty="0">
                <a:solidFill>
                  <a:srgbClr val="000000">
                    <a:lumMod val="85000"/>
                    <a:lumOff val="15000"/>
                    <a:alpha val="40000"/>
                  </a:srgbClr>
                </a:solidFill>
                <a:latin typeface="Century Gothic" panose="020B0502020202020204" pitchFamily="34" charset="0"/>
                <a:ea typeface="Noto Sans JP Light" panose="020B0300000000000000" pitchFamily="34" charset="-128"/>
                <a:cs typeface="Lato" panose="020F0502020204030203" pitchFamily="34" charset="0"/>
              </a:rPr>
              <a:t>Company Name</a:t>
            </a:r>
          </a:p>
        </p:txBody>
      </p:sp>
      <p:sp>
        <p:nvSpPr>
          <p:cNvPr id="18" name="TextBox 17">
            <a:extLst>
              <a:ext uri="{FF2B5EF4-FFF2-40B4-BE49-F238E27FC236}">
                <a16:creationId xmlns:a16="http://schemas.microsoft.com/office/drawing/2014/main" id="{DCFB1290-C024-4633-B6BB-7926E417BBBC}"/>
              </a:ext>
            </a:extLst>
          </p:cNvPr>
          <p:cNvSpPr txBox="1"/>
          <p:nvPr userDrawn="1"/>
        </p:nvSpPr>
        <p:spPr>
          <a:xfrm>
            <a:off x="11589440" y="6309785"/>
            <a:ext cx="363670" cy="246221"/>
          </a:xfrm>
          <a:prstGeom prst="rect">
            <a:avLst/>
          </a:prstGeom>
          <a:noFill/>
        </p:spPr>
        <p:txBody>
          <a:bodyPr wrap="square" rtlCol="0" anchor="ctr">
            <a:spAutoFit/>
          </a:bodyPr>
          <a:lstStyle/>
          <a:p>
            <a:pPr algn="ctr"/>
            <a:fld id="{260E2A6B-A809-4840-BF14-8648BC0BDF87}" type="slidenum">
              <a:rPr lang="id-ID" sz="1000">
                <a:solidFill>
                  <a:srgbClr val="0071FF">
                    <a:alpha val="40000"/>
                  </a:srgbClr>
                </a:solidFill>
                <a:latin typeface="Century Gothic" panose="020B0502020202020204" pitchFamily="34" charset="0"/>
                <a:ea typeface="Noto Sans JP Light" panose="020B0300000000000000" pitchFamily="34" charset="-128"/>
                <a:cs typeface="Segoe UI" panose="020B0502040204020203" pitchFamily="34" charset="0"/>
              </a:rPr>
              <a:pPr algn="ctr"/>
              <a:t>‹N°›</a:t>
            </a:fld>
            <a:endParaRPr lang="id-ID" sz="1000" dirty="0">
              <a:solidFill>
                <a:srgbClr val="0071FF">
                  <a:alpha val="40000"/>
                </a:srgbClr>
              </a:solidFill>
              <a:latin typeface="Century Gothic" panose="020B0502020202020204" pitchFamily="34" charset="0"/>
              <a:ea typeface="Noto Sans JP Light" panose="020B0300000000000000" pitchFamily="34" charset="-128"/>
              <a:cs typeface="Segoe UI" panose="020B0502040204020203" pitchFamily="34" charset="0"/>
            </a:endParaRPr>
          </a:p>
        </p:txBody>
      </p:sp>
    </p:spTree>
    <p:extLst>
      <p:ext uri="{BB962C8B-B14F-4D97-AF65-F5344CB8AC3E}">
        <p14:creationId xmlns:p14="http://schemas.microsoft.com/office/powerpoint/2010/main" val="3149177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7E3B5-5ABD-488B-A46C-F0F43234885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A95B4D-4A3A-42FE-9392-F3FD0811D2F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456977-B960-4F43-BDCE-CE366C3B9F88}"/>
              </a:ext>
            </a:extLst>
          </p:cNvPr>
          <p:cNvSpPr>
            <a:spLocks noGrp="1"/>
          </p:cNvSpPr>
          <p:nvPr>
            <p:ph type="dt" sz="half" idx="10"/>
          </p:nvPr>
        </p:nvSpPr>
        <p:spPr>
          <a:xfrm>
            <a:off x="838200" y="6356350"/>
            <a:ext cx="2743200" cy="365125"/>
          </a:xfrm>
          <a:prstGeom prst="rect">
            <a:avLst/>
          </a:prstGeom>
        </p:spPr>
        <p:txBody>
          <a:bodyPr/>
          <a:lstStyle/>
          <a:p>
            <a:fld id="{667B6349-27B6-4D2D-BD1D-44675454E2F3}" type="datetimeFigureOut">
              <a:rPr lang="en-US" smtClean="0"/>
              <a:t>5/9/2022</a:t>
            </a:fld>
            <a:endParaRPr lang="en-US"/>
          </a:p>
        </p:txBody>
      </p:sp>
      <p:sp>
        <p:nvSpPr>
          <p:cNvPr id="5" name="Footer Placeholder 4">
            <a:extLst>
              <a:ext uri="{FF2B5EF4-FFF2-40B4-BE49-F238E27FC236}">
                <a16:creationId xmlns:a16="http://schemas.microsoft.com/office/drawing/2014/main" id="{7B7794BB-2AB4-46C5-B7D8-72E3FB49E13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7523456-D88B-4FFB-887D-8CE3047517FF}"/>
              </a:ext>
            </a:extLst>
          </p:cNvPr>
          <p:cNvSpPr>
            <a:spLocks noGrp="1"/>
          </p:cNvSpPr>
          <p:nvPr>
            <p:ph type="sldNum" sz="quarter" idx="12"/>
          </p:nvPr>
        </p:nvSpPr>
        <p:spPr>
          <a:xfrm>
            <a:off x="8610600" y="6356350"/>
            <a:ext cx="2743200" cy="365125"/>
          </a:xfrm>
          <a:prstGeom prst="rect">
            <a:avLst/>
          </a:prstGeom>
        </p:spPr>
        <p:txBody>
          <a:bodyPr/>
          <a:lstStyle/>
          <a:p>
            <a:fld id="{DFC9A12A-D872-4615-B9B5-212CBAB06721}" type="slidenum">
              <a:rPr lang="en-US" smtClean="0"/>
              <a:t>‹N°›</a:t>
            </a:fld>
            <a:endParaRPr lang="en-US"/>
          </a:p>
        </p:txBody>
      </p:sp>
    </p:spTree>
    <p:extLst>
      <p:ext uri="{BB962C8B-B14F-4D97-AF65-F5344CB8AC3E}">
        <p14:creationId xmlns:p14="http://schemas.microsoft.com/office/powerpoint/2010/main" val="3470397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C465A9-5FA1-4216-937A-634763B4BEA3}"/>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29405D-EBA7-44B7-A03A-98CDB1AD3751}"/>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3AFDF7-22D0-4E1E-B969-AD5622D909A4}"/>
              </a:ext>
            </a:extLst>
          </p:cNvPr>
          <p:cNvSpPr>
            <a:spLocks noGrp="1"/>
          </p:cNvSpPr>
          <p:nvPr>
            <p:ph type="dt" sz="half" idx="10"/>
          </p:nvPr>
        </p:nvSpPr>
        <p:spPr>
          <a:xfrm>
            <a:off x="838200" y="6356350"/>
            <a:ext cx="2743200" cy="365125"/>
          </a:xfrm>
          <a:prstGeom prst="rect">
            <a:avLst/>
          </a:prstGeom>
        </p:spPr>
        <p:txBody>
          <a:bodyPr/>
          <a:lstStyle/>
          <a:p>
            <a:fld id="{667B6349-27B6-4D2D-BD1D-44675454E2F3}" type="datetimeFigureOut">
              <a:rPr lang="en-US" smtClean="0"/>
              <a:t>5/9/2022</a:t>
            </a:fld>
            <a:endParaRPr lang="en-US"/>
          </a:p>
        </p:txBody>
      </p:sp>
      <p:sp>
        <p:nvSpPr>
          <p:cNvPr id="5" name="Footer Placeholder 4">
            <a:extLst>
              <a:ext uri="{FF2B5EF4-FFF2-40B4-BE49-F238E27FC236}">
                <a16:creationId xmlns:a16="http://schemas.microsoft.com/office/drawing/2014/main" id="{5A0EFBD5-9D9D-45B9-BE8B-D26DB49A2AD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35D5915-FAEA-4A05-A051-DD0137D2D71C}"/>
              </a:ext>
            </a:extLst>
          </p:cNvPr>
          <p:cNvSpPr>
            <a:spLocks noGrp="1"/>
          </p:cNvSpPr>
          <p:nvPr>
            <p:ph type="sldNum" sz="quarter" idx="12"/>
          </p:nvPr>
        </p:nvSpPr>
        <p:spPr>
          <a:xfrm>
            <a:off x="8610600" y="6356350"/>
            <a:ext cx="2743200" cy="365125"/>
          </a:xfrm>
          <a:prstGeom prst="rect">
            <a:avLst/>
          </a:prstGeom>
        </p:spPr>
        <p:txBody>
          <a:bodyPr/>
          <a:lstStyle/>
          <a:p>
            <a:fld id="{DFC9A12A-D872-4615-B9B5-212CBAB06721}" type="slidenum">
              <a:rPr lang="en-US" smtClean="0"/>
              <a:t>‹N°›</a:t>
            </a:fld>
            <a:endParaRPr lang="en-US"/>
          </a:p>
        </p:txBody>
      </p:sp>
    </p:spTree>
    <p:extLst>
      <p:ext uri="{BB962C8B-B14F-4D97-AF65-F5344CB8AC3E}">
        <p14:creationId xmlns:p14="http://schemas.microsoft.com/office/powerpoint/2010/main" val="487282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white">
    <p:bg>
      <p:bgPr>
        <a:solidFill>
          <a:srgbClr val="FFFFFF"/>
        </a:solidFill>
        <a:effectLst/>
      </p:bgPr>
    </p:bg>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extLst>
      <p:ext uri="{BB962C8B-B14F-4D97-AF65-F5344CB8AC3E}">
        <p14:creationId xmlns:p14="http://schemas.microsoft.com/office/powerpoint/2010/main" val="3208704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37113D-6425-4831-B222-36BC477EADD9}"/>
              </a:ext>
            </a:extLst>
          </p:cNvPr>
          <p:cNvGrpSpPr/>
          <p:nvPr userDrawn="1"/>
        </p:nvGrpSpPr>
        <p:grpSpPr>
          <a:xfrm rot="10800000">
            <a:off x="-3102277" y="328384"/>
            <a:ext cx="6195605" cy="6195602"/>
            <a:chOff x="3597741" y="-106623"/>
            <a:chExt cx="1885950" cy="1885950"/>
          </a:xfrm>
        </p:grpSpPr>
        <p:sp>
          <p:nvSpPr>
            <p:cNvPr id="8" name="Freeform: Shape 7">
              <a:extLst>
                <a:ext uri="{FF2B5EF4-FFF2-40B4-BE49-F238E27FC236}">
                  <a16:creationId xmlns:a16="http://schemas.microsoft.com/office/drawing/2014/main" id="{565F65F8-84D8-43BC-AF6D-FA8D5282F9A1}"/>
                </a:ext>
              </a:extLst>
            </p:cNvPr>
            <p:cNvSpPr/>
            <p:nvPr/>
          </p:nvSpPr>
          <p:spPr>
            <a:xfrm>
              <a:off x="3597741" y="-106623"/>
              <a:ext cx="1885950" cy="1885950"/>
            </a:xfrm>
            <a:custGeom>
              <a:avLst/>
              <a:gdLst>
                <a:gd name="connsiteX0" fmla="*/ 1891284 w 1885950"/>
                <a:gd name="connsiteY0" fmla="*/ 945642 h 1885950"/>
                <a:gd name="connsiteX1" fmla="*/ 945642 w 1885950"/>
                <a:gd name="connsiteY1" fmla="*/ 1891284 h 1885950"/>
                <a:gd name="connsiteX2" fmla="*/ 0 w 1885950"/>
                <a:gd name="connsiteY2" fmla="*/ 945642 h 1885950"/>
                <a:gd name="connsiteX3" fmla="*/ 945642 w 1885950"/>
                <a:gd name="connsiteY3" fmla="*/ 0 h 1885950"/>
                <a:gd name="connsiteX4" fmla="*/ 1891284 w 1885950"/>
                <a:gd name="connsiteY4" fmla="*/ 945642 h 188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1885950">
                  <a:moveTo>
                    <a:pt x="1891284" y="945642"/>
                  </a:moveTo>
                  <a:cubicBezTo>
                    <a:pt x="1891284" y="1467906"/>
                    <a:pt x="1467906" y="1891284"/>
                    <a:pt x="945642" y="1891284"/>
                  </a:cubicBezTo>
                  <a:cubicBezTo>
                    <a:pt x="423378" y="1891284"/>
                    <a:pt x="0" y="1467906"/>
                    <a:pt x="0" y="945642"/>
                  </a:cubicBezTo>
                  <a:cubicBezTo>
                    <a:pt x="0" y="423378"/>
                    <a:pt x="423378" y="0"/>
                    <a:pt x="945642" y="0"/>
                  </a:cubicBezTo>
                  <a:cubicBezTo>
                    <a:pt x="1467906" y="0"/>
                    <a:pt x="1891284" y="423378"/>
                    <a:pt x="1891284" y="945642"/>
                  </a:cubicBezTo>
                  <a:close/>
                </a:path>
              </a:pathLst>
            </a:custGeom>
            <a:noFill/>
            <a:ln w="12700" cap="flat">
              <a:solidFill>
                <a:schemeClr val="bg1"/>
              </a:solid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C9A922E-9210-4D45-BCFA-5CCF3809018A}"/>
                </a:ext>
              </a:extLst>
            </p:cNvPr>
            <p:cNvSpPr/>
            <p:nvPr/>
          </p:nvSpPr>
          <p:spPr>
            <a:xfrm>
              <a:off x="3616994" y="-87224"/>
              <a:ext cx="1847850" cy="1847850"/>
            </a:xfrm>
            <a:custGeom>
              <a:avLst/>
              <a:gdLst>
                <a:gd name="connsiteX0" fmla="*/ 1052679 w 1847850"/>
                <a:gd name="connsiteY0" fmla="*/ 126412 h 1847850"/>
                <a:gd name="connsiteX1" fmla="*/ 1726122 w 1847850"/>
                <a:gd name="connsiteY1" fmla="*/ 1052679 h 1847850"/>
                <a:gd name="connsiteX2" fmla="*/ 799855 w 1847850"/>
                <a:gd name="connsiteY2" fmla="*/ 1726122 h 1847850"/>
                <a:gd name="connsiteX3" fmla="*/ 126412 w 1847850"/>
                <a:gd name="connsiteY3" fmla="*/ 799855 h 1847850"/>
                <a:gd name="connsiteX4" fmla="*/ 1052679 w 1847850"/>
                <a:gd name="connsiteY4" fmla="*/ 126412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1052679" y="126412"/>
                  </a:moveTo>
                  <a:cubicBezTo>
                    <a:pt x="1494427" y="196228"/>
                    <a:pt x="1795937" y="610932"/>
                    <a:pt x="1726122" y="1052679"/>
                  </a:cubicBezTo>
                  <a:cubicBezTo>
                    <a:pt x="1656306" y="1494427"/>
                    <a:pt x="1241602" y="1795937"/>
                    <a:pt x="799855" y="1726122"/>
                  </a:cubicBezTo>
                  <a:cubicBezTo>
                    <a:pt x="358107" y="1656306"/>
                    <a:pt x="56597" y="1241602"/>
                    <a:pt x="126412" y="799855"/>
                  </a:cubicBezTo>
                  <a:cubicBezTo>
                    <a:pt x="196228" y="358107"/>
                    <a:pt x="610932" y="56597"/>
                    <a:pt x="1052679" y="126412"/>
                  </a:cubicBezTo>
                  <a:close/>
                </a:path>
              </a:pathLst>
            </a:custGeom>
            <a:noFill/>
            <a:ln w="12700" cap="flat">
              <a:solidFill>
                <a:schemeClr val="bg1"/>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7AF5D5C-7E38-4030-A969-60D9D97DDD5B}"/>
                </a:ext>
              </a:extLst>
            </p:cNvPr>
            <p:cNvSpPr/>
            <p:nvPr/>
          </p:nvSpPr>
          <p:spPr>
            <a:xfrm>
              <a:off x="3869298" y="164935"/>
              <a:ext cx="1343025" cy="1343025"/>
            </a:xfrm>
            <a:custGeom>
              <a:avLst/>
              <a:gdLst>
                <a:gd name="connsiteX0" fmla="*/ 1348169 w 1343025"/>
                <a:gd name="connsiteY0" fmla="*/ 674084 h 1343025"/>
                <a:gd name="connsiteX1" fmla="*/ 674084 w 1343025"/>
                <a:gd name="connsiteY1" fmla="*/ 1348169 h 1343025"/>
                <a:gd name="connsiteX2" fmla="*/ 0 w 1343025"/>
                <a:gd name="connsiteY2" fmla="*/ 674084 h 1343025"/>
                <a:gd name="connsiteX3" fmla="*/ 674084 w 1343025"/>
                <a:gd name="connsiteY3" fmla="*/ 0 h 1343025"/>
                <a:gd name="connsiteX4" fmla="*/ 1348169 w 1343025"/>
                <a:gd name="connsiteY4" fmla="*/ 674084 h 1343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025" h="1343025">
                  <a:moveTo>
                    <a:pt x="1348169" y="674084"/>
                  </a:moveTo>
                  <a:cubicBezTo>
                    <a:pt x="1348169" y="1046371"/>
                    <a:pt x="1046371" y="1348169"/>
                    <a:pt x="674084" y="1348169"/>
                  </a:cubicBezTo>
                  <a:cubicBezTo>
                    <a:pt x="301798" y="1348169"/>
                    <a:pt x="0" y="1046371"/>
                    <a:pt x="0" y="674084"/>
                  </a:cubicBezTo>
                  <a:cubicBezTo>
                    <a:pt x="0" y="301798"/>
                    <a:pt x="301798" y="0"/>
                    <a:pt x="674084" y="0"/>
                  </a:cubicBezTo>
                  <a:cubicBezTo>
                    <a:pt x="1046371" y="0"/>
                    <a:pt x="1348169" y="301798"/>
                    <a:pt x="1348169" y="674084"/>
                  </a:cubicBezTo>
                  <a:close/>
                </a:path>
              </a:pathLst>
            </a:custGeom>
            <a:noFill/>
            <a:ln w="12700" cap="flat">
              <a:solidFill>
                <a:schemeClr val="bg1"/>
              </a:solid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1439C3A-A716-410E-88CE-10E87BF39CC8}"/>
                </a:ext>
              </a:extLst>
            </p:cNvPr>
            <p:cNvSpPr/>
            <p:nvPr/>
          </p:nvSpPr>
          <p:spPr>
            <a:xfrm>
              <a:off x="3829732" y="125371"/>
              <a:ext cx="1419225" cy="1419225"/>
            </a:xfrm>
            <a:custGeom>
              <a:avLst/>
              <a:gdLst>
                <a:gd name="connsiteX0" fmla="*/ 1203072 w 1419225"/>
                <a:gd name="connsiteY0" fmla="*/ 489330 h 1419225"/>
                <a:gd name="connsiteX1" fmla="*/ 937893 w 1419225"/>
                <a:gd name="connsiteY1" fmla="*/ 1202938 h 1419225"/>
                <a:gd name="connsiteX2" fmla="*/ 224238 w 1419225"/>
                <a:gd name="connsiteY2" fmla="*/ 937886 h 1419225"/>
                <a:gd name="connsiteX3" fmla="*/ 489417 w 1419225"/>
                <a:gd name="connsiteY3" fmla="*/ 224278 h 1419225"/>
                <a:gd name="connsiteX4" fmla="*/ 1203072 w 1419225"/>
                <a:gd name="connsiteY4" fmla="*/ 489330 h 1419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25" h="1419225">
                  <a:moveTo>
                    <a:pt x="1203072" y="489330"/>
                  </a:moveTo>
                  <a:cubicBezTo>
                    <a:pt x="1326915" y="759580"/>
                    <a:pt x="1208191" y="1079073"/>
                    <a:pt x="937893" y="1202938"/>
                  </a:cubicBezTo>
                  <a:cubicBezTo>
                    <a:pt x="667596" y="1326803"/>
                    <a:pt x="348082" y="1208136"/>
                    <a:pt x="224238" y="937886"/>
                  </a:cubicBezTo>
                  <a:cubicBezTo>
                    <a:pt x="100395" y="667636"/>
                    <a:pt x="219119" y="348143"/>
                    <a:pt x="489417" y="224278"/>
                  </a:cubicBezTo>
                  <a:cubicBezTo>
                    <a:pt x="759714" y="100413"/>
                    <a:pt x="1079228" y="219081"/>
                    <a:pt x="1203072" y="489330"/>
                  </a:cubicBezTo>
                  <a:close/>
                </a:path>
              </a:pathLst>
            </a:custGeom>
            <a:noFill/>
            <a:ln w="12700" cap="flat">
              <a:solidFill>
                <a:schemeClr val="bg1"/>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EAA0738-44F7-4D30-983F-B51DDB5A6D9E}"/>
                </a:ext>
              </a:extLst>
            </p:cNvPr>
            <p:cNvSpPr/>
            <p:nvPr/>
          </p:nvSpPr>
          <p:spPr>
            <a:xfrm>
              <a:off x="4082203" y="377938"/>
              <a:ext cx="914400" cy="914400"/>
            </a:xfrm>
            <a:custGeom>
              <a:avLst/>
              <a:gdLst>
                <a:gd name="connsiteX0" fmla="*/ 524814 w 914400"/>
                <a:gd name="connsiteY0" fmla="*/ 63680 h 914400"/>
                <a:gd name="connsiteX1" fmla="*/ 858589 w 914400"/>
                <a:gd name="connsiteY1" fmla="*/ 524814 h 914400"/>
                <a:gd name="connsiteX2" fmla="*/ 397455 w 914400"/>
                <a:gd name="connsiteY2" fmla="*/ 858589 h 914400"/>
                <a:gd name="connsiteX3" fmla="*/ 63680 w 914400"/>
                <a:gd name="connsiteY3" fmla="*/ 397455 h 914400"/>
                <a:gd name="connsiteX4" fmla="*/ 524814 w 914400"/>
                <a:gd name="connsiteY4" fmla="*/ 6368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a:moveTo>
                    <a:pt x="524814" y="63680"/>
                  </a:moveTo>
                  <a:cubicBezTo>
                    <a:pt x="744322" y="98849"/>
                    <a:pt x="893758" y="305306"/>
                    <a:pt x="858589" y="524814"/>
                  </a:cubicBezTo>
                  <a:cubicBezTo>
                    <a:pt x="823420" y="744322"/>
                    <a:pt x="616963" y="893758"/>
                    <a:pt x="397455" y="858589"/>
                  </a:cubicBezTo>
                  <a:cubicBezTo>
                    <a:pt x="177947" y="823420"/>
                    <a:pt x="28510" y="616963"/>
                    <a:pt x="63680" y="397455"/>
                  </a:cubicBezTo>
                  <a:cubicBezTo>
                    <a:pt x="98849" y="177947"/>
                    <a:pt x="305306" y="28510"/>
                    <a:pt x="524814" y="63680"/>
                  </a:cubicBezTo>
                  <a:close/>
                </a:path>
              </a:pathLst>
            </a:custGeom>
            <a:noFill/>
            <a:ln w="12700" cap="flat">
              <a:solidFill>
                <a:schemeClr val="bg1"/>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424A4C3-1D8B-4F74-80BC-E2A8FFBB1143}"/>
                </a:ext>
              </a:extLst>
            </p:cNvPr>
            <p:cNvSpPr/>
            <p:nvPr/>
          </p:nvSpPr>
          <p:spPr>
            <a:xfrm>
              <a:off x="4193743" y="489389"/>
              <a:ext cx="695325" cy="695325"/>
            </a:xfrm>
            <a:custGeom>
              <a:avLst/>
              <a:gdLst>
                <a:gd name="connsiteX0" fmla="*/ 595354 w 695325"/>
                <a:gd name="connsiteY0" fmla="*/ 245745 h 695325"/>
                <a:gd name="connsiteX1" fmla="*/ 453472 w 695325"/>
                <a:gd name="connsiteY1" fmla="*/ 595354 h 695325"/>
                <a:gd name="connsiteX2" fmla="*/ 103863 w 695325"/>
                <a:gd name="connsiteY2" fmla="*/ 453472 h 695325"/>
                <a:gd name="connsiteX3" fmla="*/ 245745 w 695325"/>
                <a:gd name="connsiteY3" fmla="*/ 103863 h 695325"/>
                <a:gd name="connsiteX4" fmla="*/ 595354 w 695325"/>
                <a:gd name="connsiteY4" fmla="*/ 245745 h 695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695325">
                  <a:moveTo>
                    <a:pt x="595354" y="245745"/>
                  </a:moveTo>
                  <a:cubicBezTo>
                    <a:pt x="652716" y="381466"/>
                    <a:pt x="589193" y="537992"/>
                    <a:pt x="453472" y="595354"/>
                  </a:cubicBezTo>
                  <a:cubicBezTo>
                    <a:pt x="317751" y="652716"/>
                    <a:pt x="161225" y="589193"/>
                    <a:pt x="103863" y="453472"/>
                  </a:cubicBezTo>
                  <a:cubicBezTo>
                    <a:pt x="46501" y="317751"/>
                    <a:pt x="110024" y="161226"/>
                    <a:pt x="245745" y="103863"/>
                  </a:cubicBezTo>
                  <a:cubicBezTo>
                    <a:pt x="381466" y="46501"/>
                    <a:pt x="537991" y="110024"/>
                    <a:pt x="595354" y="245745"/>
                  </a:cubicBezTo>
                  <a:close/>
                </a:path>
              </a:pathLst>
            </a:custGeom>
            <a:noFill/>
            <a:ln w="12700" cap="flat">
              <a:solidFill>
                <a:schemeClr val="bg1"/>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6EB3B78-C27A-4A01-9FA3-2B7A18B98B4A}"/>
                </a:ext>
              </a:extLst>
            </p:cNvPr>
            <p:cNvSpPr/>
            <p:nvPr/>
          </p:nvSpPr>
          <p:spPr>
            <a:xfrm>
              <a:off x="4412414" y="708051"/>
              <a:ext cx="257175" cy="257175"/>
            </a:xfrm>
            <a:custGeom>
              <a:avLst/>
              <a:gdLst>
                <a:gd name="connsiteX0" fmla="*/ 261937 w 257175"/>
                <a:gd name="connsiteY0" fmla="*/ 130969 h 257175"/>
                <a:gd name="connsiteX1" fmla="*/ 130969 w 257175"/>
                <a:gd name="connsiteY1" fmla="*/ 261938 h 257175"/>
                <a:gd name="connsiteX2" fmla="*/ 0 w 257175"/>
                <a:gd name="connsiteY2" fmla="*/ 130969 h 257175"/>
                <a:gd name="connsiteX3" fmla="*/ 130969 w 257175"/>
                <a:gd name="connsiteY3" fmla="*/ 0 h 257175"/>
                <a:gd name="connsiteX4" fmla="*/ 261937 w 257175"/>
                <a:gd name="connsiteY4" fmla="*/ 130969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57175">
                  <a:moveTo>
                    <a:pt x="261937" y="130969"/>
                  </a:moveTo>
                  <a:cubicBezTo>
                    <a:pt x="261937" y="203301"/>
                    <a:pt x="203301" y="261938"/>
                    <a:pt x="130969" y="261938"/>
                  </a:cubicBezTo>
                  <a:cubicBezTo>
                    <a:pt x="58637" y="261938"/>
                    <a:pt x="0" y="203301"/>
                    <a:pt x="0" y="130969"/>
                  </a:cubicBezTo>
                  <a:cubicBezTo>
                    <a:pt x="0" y="58637"/>
                    <a:pt x="58637" y="0"/>
                    <a:pt x="130969" y="0"/>
                  </a:cubicBezTo>
                  <a:cubicBezTo>
                    <a:pt x="203301" y="0"/>
                    <a:pt x="261937" y="58637"/>
                    <a:pt x="261937" y="130969"/>
                  </a:cubicBezTo>
                  <a:close/>
                </a:path>
              </a:pathLst>
            </a:custGeom>
            <a:noFill/>
            <a:ln w="12700" cap="flat">
              <a:solidFill>
                <a:schemeClr val="bg1"/>
              </a:solid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7EACFBCB-6B1D-4695-A50D-6D501ECAE55B}"/>
              </a:ext>
            </a:extLst>
          </p:cNvPr>
          <p:cNvGrpSpPr/>
          <p:nvPr userDrawn="1"/>
        </p:nvGrpSpPr>
        <p:grpSpPr>
          <a:xfrm rot="10800000" flipH="1">
            <a:off x="9106693" y="328384"/>
            <a:ext cx="6195605" cy="6195602"/>
            <a:chOff x="3597741" y="-106623"/>
            <a:chExt cx="1885950" cy="1885950"/>
          </a:xfrm>
        </p:grpSpPr>
        <p:sp>
          <p:nvSpPr>
            <p:cNvPr id="16" name="Freeform: Shape 15">
              <a:extLst>
                <a:ext uri="{FF2B5EF4-FFF2-40B4-BE49-F238E27FC236}">
                  <a16:creationId xmlns:a16="http://schemas.microsoft.com/office/drawing/2014/main" id="{7BAA6A42-64E4-4CBF-8386-2DDDEBEA42DE}"/>
                </a:ext>
              </a:extLst>
            </p:cNvPr>
            <p:cNvSpPr/>
            <p:nvPr/>
          </p:nvSpPr>
          <p:spPr>
            <a:xfrm>
              <a:off x="3597741" y="-106623"/>
              <a:ext cx="1885950" cy="1885950"/>
            </a:xfrm>
            <a:custGeom>
              <a:avLst/>
              <a:gdLst>
                <a:gd name="connsiteX0" fmla="*/ 1891284 w 1885950"/>
                <a:gd name="connsiteY0" fmla="*/ 945642 h 1885950"/>
                <a:gd name="connsiteX1" fmla="*/ 945642 w 1885950"/>
                <a:gd name="connsiteY1" fmla="*/ 1891284 h 1885950"/>
                <a:gd name="connsiteX2" fmla="*/ 0 w 1885950"/>
                <a:gd name="connsiteY2" fmla="*/ 945642 h 1885950"/>
                <a:gd name="connsiteX3" fmla="*/ 945642 w 1885950"/>
                <a:gd name="connsiteY3" fmla="*/ 0 h 1885950"/>
                <a:gd name="connsiteX4" fmla="*/ 1891284 w 1885950"/>
                <a:gd name="connsiteY4" fmla="*/ 945642 h 188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1885950">
                  <a:moveTo>
                    <a:pt x="1891284" y="945642"/>
                  </a:moveTo>
                  <a:cubicBezTo>
                    <a:pt x="1891284" y="1467906"/>
                    <a:pt x="1467906" y="1891284"/>
                    <a:pt x="945642" y="1891284"/>
                  </a:cubicBezTo>
                  <a:cubicBezTo>
                    <a:pt x="423378" y="1891284"/>
                    <a:pt x="0" y="1467906"/>
                    <a:pt x="0" y="945642"/>
                  </a:cubicBezTo>
                  <a:cubicBezTo>
                    <a:pt x="0" y="423378"/>
                    <a:pt x="423378" y="0"/>
                    <a:pt x="945642" y="0"/>
                  </a:cubicBezTo>
                  <a:cubicBezTo>
                    <a:pt x="1467906" y="0"/>
                    <a:pt x="1891284" y="423378"/>
                    <a:pt x="1891284" y="945642"/>
                  </a:cubicBezTo>
                  <a:close/>
                </a:path>
              </a:pathLst>
            </a:custGeom>
            <a:noFill/>
            <a:ln w="12700" cap="flat">
              <a:solidFill>
                <a:schemeClr val="bg1"/>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2CAC374-3A58-4DD4-9EDC-3DD3A73B2D12}"/>
                </a:ext>
              </a:extLst>
            </p:cNvPr>
            <p:cNvSpPr/>
            <p:nvPr/>
          </p:nvSpPr>
          <p:spPr>
            <a:xfrm>
              <a:off x="3616994" y="-87224"/>
              <a:ext cx="1847850" cy="1847850"/>
            </a:xfrm>
            <a:custGeom>
              <a:avLst/>
              <a:gdLst>
                <a:gd name="connsiteX0" fmla="*/ 1052679 w 1847850"/>
                <a:gd name="connsiteY0" fmla="*/ 126412 h 1847850"/>
                <a:gd name="connsiteX1" fmla="*/ 1726122 w 1847850"/>
                <a:gd name="connsiteY1" fmla="*/ 1052679 h 1847850"/>
                <a:gd name="connsiteX2" fmla="*/ 799855 w 1847850"/>
                <a:gd name="connsiteY2" fmla="*/ 1726122 h 1847850"/>
                <a:gd name="connsiteX3" fmla="*/ 126412 w 1847850"/>
                <a:gd name="connsiteY3" fmla="*/ 799855 h 1847850"/>
                <a:gd name="connsiteX4" fmla="*/ 1052679 w 1847850"/>
                <a:gd name="connsiteY4" fmla="*/ 126412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7850" h="1847850">
                  <a:moveTo>
                    <a:pt x="1052679" y="126412"/>
                  </a:moveTo>
                  <a:cubicBezTo>
                    <a:pt x="1494427" y="196228"/>
                    <a:pt x="1795937" y="610932"/>
                    <a:pt x="1726122" y="1052679"/>
                  </a:cubicBezTo>
                  <a:cubicBezTo>
                    <a:pt x="1656306" y="1494427"/>
                    <a:pt x="1241602" y="1795937"/>
                    <a:pt x="799855" y="1726122"/>
                  </a:cubicBezTo>
                  <a:cubicBezTo>
                    <a:pt x="358107" y="1656306"/>
                    <a:pt x="56597" y="1241602"/>
                    <a:pt x="126412" y="799855"/>
                  </a:cubicBezTo>
                  <a:cubicBezTo>
                    <a:pt x="196228" y="358107"/>
                    <a:pt x="610932" y="56597"/>
                    <a:pt x="1052679" y="126412"/>
                  </a:cubicBezTo>
                  <a:close/>
                </a:path>
              </a:pathLst>
            </a:custGeom>
            <a:noFill/>
            <a:ln w="12700" cap="flat">
              <a:solidFill>
                <a:schemeClr val="bg1"/>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92F46A3-7136-4C5B-8A37-1B655A851A21}"/>
                </a:ext>
              </a:extLst>
            </p:cNvPr>
            <p:cNvSpPr/>
            <p:nvPr/>
          </p:nvSpPr>
          <p:spPr>
            <a:xfrm>
              <a:off x="3869298" y="164935"/>
              <a:ext cx="1343025" cy="1343025"/>
            </a:xfrm>
            <a:custGeom>
              <a:avLst/>
              <a:gdLst>
                <a:gd name="connsiteX0" fmla="*/ 1348169 w 1343025"/>
                <a:gd name="connsiteY0" fmla="*/ 674084 h 1343025"/>
                <a:gd name="connsiteX1" fmla="*/ 674084 w 1343025"/>
                <a:gd name="connsiteY1" fmla="*/ 1348169 h 1343025"/>
                <a:gd name="connsiteX2" fmla="*/ 0 w 1343025"/>
                <a:gd name="connsiteY2" fmla="*/ 674084 h 1343025"/>
                <a:gd name="connsiteX3" fmla="*/ 674084 w 1343025"/>
                <a:gd name="connsiteY3" fmla="*/ 0 h 1343025"/>
                <a:gd name="connsiteX4" fmla="*/ 1348169 w 1343025"/>
                <a:gd name="connsiteY4" fmla="*/ 674084 h 1343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025" h="1343025">
                  <a:moveTo>
                    <a:pt x="1348169" y="674084"/>
                  </a:moveTo>
                  <a:cubicBezTo>
                    <a:pt x="1348169" y="1046371"/>
                    <a:pt x="1046371" y="1348169"/>
                    <a:pt x="674084" y="1348169"/>
                  </a:cubicBezTo>
                  <a:cubicBezTo>
                    <a:pt x="301798" y="1348169"/>
                    <a:pt x="0" y="1046371"/>
                    <a:pt x="0" y="674084"/>
                  </a:cubicBezTo>
                  <a:cubicBezTo>
                    <a:pt x="0" y="301798"/>
                    <a:pt x="301798" y="0"/>
                    <a:pt x="674084" y="0"/>
                  </a:cubicBezTo>
                  <a:cubicBezTo>
                    <a:pt x="1046371" y="0"/>
                    <a:pt x="1348169" y="301798"/>
                    <a:pt x="1348169" y="674084"/>
                  </a:cubicBezTo>
                  <a:close/>
                </a:path>
              </a:pathLst>
            </a:custGeom>
            <a:noFill/>
            <a:ln w="12700" cap="flat">
              <a:solidFill>
                <a:schemeClr val="bg1"/>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97094CB-C1EB-46F4-A931-204D7BF584F4}"/>
                </a:ext>
              </a:extLst>
            </p:cNvPr>
            <p:cNvSpPr/>
            <p:nvPr/>
          </p:nvSpPr>
          <p:spPr>
            <a:xfrm>
              <a:off x="3829732" y="125371"/>
              <a:ext cx="1419225" cy="1419225"/>
            </a:xfrm>
            <a:custGeom>
              <a:avLst/>
              <a:gdLst>
                <a:gd name="connsiteX0" fmla="*/ 1203072 w 1419225"/>
                <a:gd name="connsiteY0" fmla="*/ 489330 h 1419225"/>
                <a:gd name="connsiteX1" fmla="*/ 937893 w 1419225"/>
                <a:gd name="connsiteY1" fmla="*/ 1202938 h 1419225"/>
                <a:gd name="connsiteX2" fmla="*/ 224238 w 1419225"/>
                <a:gd name="connsiteY2" fmla="*/ 937886 h 1419225"/>
                <a:gd name="connsiteX3" fmla="*/ 489417 w 1419225"/>
                <a:gd name="connsiteY3" fmla="*/ 224278 h 1419225"/>
                <a:gd name="connsiteX4" fmla="*/ 1203072 w 1419225"/>
                <a:gd name="connsiteY4" fmla="*/ 489330 h 1419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25" h="1419225">
                  <a:moveTo>
                    <a:pt x="1203072" y="489330"/>
                  </a:moveTo>
                  <a:cubicBezTo>
                    <a:pt x="1326915" y="759580"/>
                    <a:pt x="1208191" y="1079073"/>
                    <a:pt x="937893" y="1202938"/>
                  </a:cubicBezTo>
                  <a:cubicBezTo>
                    <a:pt x="667596" y="1326803"/>
                    <a:pt x="348082" y="1208136"/>
                    <a:pt x="224238" y="937886"/>
                  </a:cubicBezTo>
                  <a:cubicBezTo>
                    <a:pt x="100395" y="667636"/>
                    <a:pt x="219119" y="348143"/>
                    <a:pt x="489417" y="224278"/>
                  </a:cubicBezTo>
                  <a:cubicBezTo>
                    <a:pt x="759714" y="100413"/>
                    <a:pt x="1079228" y="219081"/>
                    <a:pt x="1203072" y="489330"/>
                  </a:cubicBezTo>
                  <a:close/>
                </a:path>
              </a:pathLst>
            </a:custGeom>
            <a:noFill/>
            <a:ln w="12700" cap="flat">
              <a:solidFill>
                <a:schemeClr val="bg1"/>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09D614-03CF-4BC0-9635-6C7D0E3967EF}"/>
                </a:ext>
              </a:extLst>
            </p:cNvPr>
            <p:cNvSpPr/>
            <p:nvPr/>
          </p:nvSpPr>
          <p:spPr>
            <a:xfrm>
              <a:off x="4082203" y="377938"/>
              <a:ext cx="914400" cy="914400"/>
            </a:xfrm>
            <a:custGeom>
              <a:avLst/>
              <a:gdLst>
                <a:gd name="connsiteX0" fmla="*/ 524814 w 914400"/>
                <a:gd name="connsiteY0" fmla="*/ 63680 h 914400"/>
                <a:gd name="connsiteX1" fmla="*/ 858589 w 914400"/>
                <a:gd name="connsiteY1" fmla="*/ 524814 h 914400"/>
                <a:gd name="connsiteX2" fmla="*/ 397455 w 914400"/>
                <a:gd name="connsiteY2" fmla="*/ 858589 h 914400"/>
                <a:gd name="connsiteX3" fmla="*/ 63680 w 914400"/>
                <a:gd name="connsiteY3" fmla="*/ 397455 h 914400"/>
                <a:gd name="connsiteX4" fmla="*/ 524814 w 914400"/>
                <a:gd name="connsiteY4" fmla="*/ 6368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a:moveTo>
                    <a:pt x="524814" y="63680"/>
                  </a:moveTo>
                  <a:cubicBezTo>
                    <a:pt x="744322" y="98849"/>
                    <a:pt x="893758" y="305306"/>
                    <a:pt x="858589" y="524814"/>
                  </a:cubicBezTo>
                  <a:cubicBezTo>
                    <a:pt x="823420" y="744322"/>
                    <a:pt x="616963" y="893758"/>
                    <a:pt x="397455" y="858589"/>
                  </a:cubicBezTo>
                  <a:cubicBezTo>
                    <a:pt x="177947" y="823420"/>
                    <a:pt x="28510" y="616963"/>
                    <a:pt x="63680" y="397455"/>
                  </a:cubicBezTo>
                  <a:cubicBezTo>
                    <a:pt x="98849" y="177947"/>
                    <a:pt x="305306" y="28510"/>
                    <a:pt x="524814" y="63680"/>
                  </a:cubicBezTo>
                  <a:close/>
                </a:path>
              </a:pathLst>
            </a:custGeom>
            <a:noFill/>
            <a:ln w="12700" cap="flat">
              <a:solidFill>
                <a:schemeClr val="bg1"/>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58B9CF3-288F-4846-9522-E37CC9DC5A6A}"/>
                </a:ext>
              </a:extLst>
            </p:cNvPr>
            <p:cNvSpPr/>
            <p:nvPr/>
          </p:nvSpPr>
          <p:spPr>
            <a:xfrm>
              <a:off x="4193743" y="489389"/>
              <a:ext cx="695325" cy="695325"/>
            </a:xfrm>
            <a:custGeom>
              <a:avLst/>
              <a:gdLst>
                <a:gd name="connsiteX0" fmla="*/ 595354 w 695325"/>
                <a:gd name="connsiteY0" fmla="*/ 245745 h 695325"/>
                <a:gd name="connsiteX1" fmla="*/ 453472 w 695325"/>
                <a:gd name="connsiteY1" fmla="*/ 595354 h 695325"/>
                <a:gd name="connsiteX2" fmla="*/ 103863 w 695325"/>
                <a:gd name="connsiteY2" fmla="*/ 453472 h 695325"/>
                <a:gd name="connsiteX3" fmla="*/ 245745 w 695325"/>
                <a:gd name="connsiteY3" fmla="*/ 103863 h 695325"/>
                <a:gd name="connsiteX4" fmla="*/ 595354 w 695325"/>
                <a:gd name="connsiteY4" fmla="*/ 245745 h 695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325" h="695325">
                  <a:moveTo>
                    <a:pt x="595354" y="245745"/>
                  </a:moveTo>
                  <a:cubicBezTo>
                    <a:pt x="652716" y="381466"/>
                    <a:pt x="589193" y="537992"/>
                    <a:pt x="453472" y="595354"/>
                  </a:cubicBezTo>
                  <a:cubicBezTo>
                    <a:pt x="317751" y="652716"/>
                    <a:pt x="161225" y="589193"/>
                    <a:pt x="103863" y="453472"/>
                  </a:cubicBezTo>
                  <a:cubicBezTo>
                    <a:pt x="46501" y="317751"/>
                    <a:pt x="110024" y="161226"/>
                    <a:pt x="245745" y="103863"/>
                  </a:cubicBezTo>
                  <a:cubicBezTo>
                    <a:pt x="381466" y="46501"/>
                    <a:pt x="537991" y="110024"/>
                    <a:pt x="595354" y="245745"/>
                  </a:cubicBezTo>
                  <a:close/>
                </a:path>
              </a:pathLst>
            </a:custGeom>
            <a:noFill/>
            <a:ln w="12700" cap="flat">
              <a:solidFill>
                <a:schemeClr val="bg1"/>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81EB273A-094D-4AED-8866-F9D18ED229E1}"/>
                </a:ext>
              </a:extLst>
            </p:cNvPr>
            <p:cNvSpPr/>
            <p:nvPr/>
          </p:nvSpPr>
          <p:spPr>
            <a:xfrm>
              <a:off x="4412414" y="708051"/>
              <a:ext cx="257175" cy="257175"/>
            </a:xfrm>
            <a:custGeom>
              <a:avLst/>
              <a:gdLst>
                <a:gd name="connsiteX0" fmla="*/ 261937 w 257175"/>
                <a:gd name="connsiteY0" fmla="*/ 130969 h 257175"/>
                <a:gd name="connsiteX1" fmla="*/ 130969 w 257175"/>
                <a:gd name="connsiteY1" fmla="*/ 261938 h 257175"/>
                <a:gd name="connsiteX2" fmla="*/ 0 w 257175"/>
                <a:gd name="connsiteY2" fmla="*/ 130969 h 257175"/>
                <a:gd name="connsiteX3" fmla="*/ 130969 w 257175"/>
                <a:gd name="connsiteY3" fmla="*/ 0 h 257175"/>
                <a:gd name="connsiteX4" fmla="*/ 261937 w 257175"/>
                <a:gd name="connsiteY4" fmla="*/ 130969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57175">
                  <a:moveTo>
                    <a:pt x="261937" y="130969"/>
                  </a:moveTo>
                  <a:cubicBezTo>
                    <a:pt x="261937" y="203301"/>
                    <a:pt x="203301" y="261938"/>
                    <a:pt x="130969" y="261938"/>
                  </a:cubicBezTo>
                  <a:cubicBezTo>
                    <a:pt x="58637" y="261938"/>
                    <a:pt x="0" y="203301"/>
                    <a:pt x="0" y="130969"/>
                  </a:cubicBezTo>
                  <a:cubicBezTo>
                    <a:pt x="0" y="58637"/>
                    <a:pt x="58637" y="0"/>
                    <a:pt x="130969" y="0"/>
                  </a:cubicBezTo>
                  <a:cubicBezTo>
                    <a:pt x="203301" y="0"/>
                    <a:pt x="261937" y="58637"/>
                    <a:pt x="261937" y="130969"/>
                  </a:cubicBezTo>
                  <a:close/>
                </a:path>
              </a:pathLst>
            </a:custGeom>
            <a:noFill/>
            <a:ln w="12700" cap="flat">
              <a:solidFill>
                <a:schemeClr val="bg1"/>
              </a:solidFill>
              <a:prstDash val="solid"/>
              <a:miter/>
            </a:ln>
          </p:spPr>
          <p:txBody>
            <a:bodyPr rtlCol="0" anchor="ctr"/>
            <a:lstStyle/>
            <a:p>
              <a:endParaRPr lang="en-US"/>
            </a:p>
          </p:txBody>
        </p:sp>
      </p:grpSp>
      <p:grpSp>
        <p:nvGrpSpPr>
          <p:cNvPr id="23" name="Group 22">
            <a:extLst>
              <a:ext uri="{FF2B5EF4-FFF2-40B4-BE49-F238E27FC236}">
                <a16:creationId xmlns:a16="http://schemas.microsoft.com/office/drawing/2014/main" id="{FAAAC612-2095-4C21-BEE6-B76E28F4BFB2}"/>
              </a:ext>
            </a:extLst>
          </p:cNvPr>
          <p:cNvGrpSpPr/>
          <p:nvPr userDrawn="1"/>
        </p:nvGrpSpPr>
        <p:grpSpPr>
          <a:xfrm>
            <a:off x="9888175" y="6209720"/>
            <a:ext cx="2113279" cy="461554"/>
            <a:chOff x="9888175" y="5488246"/>
            <a:chExt cx="2113279" cy="461554"/>
          </a:xfrm>
        </p:grpSpPr>
        <p:sp>
          <p:nvSpPr>
            <p:cNvPr id="24" name="Rectangle: Rounded Corners 23">
              <a:extLst>
                <a:ext uri="{FF2B5EF4-FFF2-40B4-BE49-F238E27FC236}">
                  <a16:creationId xmlns:a16="http://schemas.microsoft.com/office/drawing/2014/main" id="{4C03A49F-3181-47DB-AA62-0D2893624378}"/>
                </a:ext>
              </a:extLst>
            </p:cNvPr>
            <p:cNvSpPr/>
            <p:nvPr userDrawn="1"/>
          </p:nvSpPr>
          <p:spPr>
            <a:xfrm>
              <a:off x="9888175" y="5544398"/>
              <a:ext cx="1704528" cy="349250"/>
            </a:xfrm>
            <a:prstGeom prst="roundRect">
              <a:avLst>
                <a:gd name="adj" fmla="val 50000"/>
              </a:avLst>
            </a:prstGeom>
            <a:solidFill>
              <a:srgbClr val="FFFFFF">
                <a:alpha val="10000"/>
              </a:srgbClr>
            </a:solidFill>
            <a:ln w="6350" cap="flat" cmpd="sng" algn="ctr">
              <a:gradFill>
                <a:gsLst>
                  <a:gs pos="2000">
                    <a:srgbClr val="CBCBCD">
                      <a:alpha val="0"/>
                    </a:srgbClr>
                  </a:gs>
                  <a:gs pos="3000">
                    <a:srgbClr val="CBCBCD"/>
                  </a:gs>
                  <a:gs pos="100000">
                    <a:srgbClr val="CBCBCD"/>
                  </a:gs>
                </a:gsLst>
                <a:lin ang="10800000" scaled="0"/>
              </a:gra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63554"/>
                </a:solidFill>
                <a:effectLst/>
                <a:uLnTx/>
                <a:uFillTx/>
                <a:latin typeface="Century Gothic" panose="020B0502020202020204" pitchFamily="34" charset="0"/>
                <a:ea typeface="+mn-ea"/>
                <a:cs typeface="+mn-cs"/>
              </a:endParaRPr>
            </a:p>
          </p:txBody>
        </p:sp>
        <p:sp>
          <p:nvSpPr>
            <p:cNvPr id="25" name="Oval 24">
              <a:extLst>
                <a:ext uri="{FF2B5EF4-FFF2-40B4-BE49-F238E27FC236}">
                  <a16:creationId xmlns:a16="http://schemas.microsoft.com/office/drawing/2014/main" id="{8F726D6B-51B9-48D2-B3E3-A88BCF045DF1}"/>
                </a:ext>
              </a:extLst>
            </p:cNvPr>
            <p:cNvSpPr/>
            <p:nvPr userDrawn="1"/>
          </p:nvSpPr>
          <p:spPr>
            <a:xfrm>
              <a:off x="11596052" y="5544398"/>
              <a:ext cx="349250" cy="349250"/>
            </a:xfrm>
            <a:prstGeom prst="ellipse">
              <a:avLst/>
            </a:prstGeom>
            <a:solidFill>
              <a:srgbClr val="0071FF">
                <a:lumMod val="40000"/>
                <a:lumOff val="60000"/>
                <a:alpha val="10000"/>
              </a:srgbClr>
            </a:solidFill>
            <a:ln w="6350" cap="flat" cmpd="sng" algn="ctr">
              <a:solidFill>
                <a:srgbClr val="0071FF">
                  <a:lumMod val="40000"/>
                  <a:lumOff val="6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63554"/>
                </a:solidFill>
                <a:effectLst/>
                <a:uLnTx/>
                <a:uFillTx/>
                <a:latin typeface="Century Gothic" panose="020B0502020202020204" pitchFamily="34" charset="0"/>
                <a:ea typeface="+mn-ea"/>
                <a:cs typeface="+mn-cs"/>
              </a:endParaRPr>
            </a:p>
          </p:txBody>
        </p:sp>
        <p:sp>
          <p:nvSpPr>
            <p:cNvPr id="26" name="Oval 25">
              <a:extLst>
                <a:ext uri="{FF2B5EF4-FFF2-40B4-BE49-F238E27FC236}">
                  <a16:creationId xmlns:a16="http://schemas.microsoft.com/office/drawing/2014/main" id="{4BB42BE0-FF95-48C1-B5B6-934A0A0E91A3}"/>
                </a:ext>
              </a:extLst>
            </p:cNvPr>
            <p:cNvSpPr/>
            <p:nvPr userDrawn="1"/>
          </p:nvSpPr>
          <p:spPr>
            <a:xfrm>
              <a:off x="11539900" y="5488246"/>
              <a:ext cx="461554" cy="461554"/>
            </a:xfrm>
            <a:prstGeom prst="ellipse">
              <a:avLst/>
            </a:prstGeom>
            <a:noFill/>
            <a:ln w="6350" cap="flat" cmpd="sng" algn="ctr">
              <a:gradFill>
                <a:gsLst>
                  <a:gs pos="85000">
                    <a:srgbClr val="A9CEFE">
                      <a:alpha val="0"/>
                    </a:srgbClr>
                  </a:gs>
                  <a:gs pos="100000">
                    <a:srgbClr val="A9CEFE"/>
                  </a:gs>
                </a:gsLst>
                <a:lin ang="10800000" scaled="0"/>
              </a:gra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63554"/>
                </a:solidFill>
                <a:effectLst/>
                <a:uLnTx/>
                <a:uFillTx/>
                <a:latin typeface="Century Gothic" panose="020B0502020202020204" pitchFamily="34" charset="0"/>
                <a:ea typeface="+mn-ea"/>
                <a:cs typeface="+mn-cs"/>
              </a:endParaRPr>
            </a:p>
          </p:txBody>
        </p:sp>
      </p:grpSp>
      <p:sp>
        <p:nvSpPr>
          <p:cNvPr id="34" name="TextBox 33">
            <a:extLst>
              <a:ext uri="{FF2B5EF4-FFF2-40B4-BE49-F238E27FC236}">
                <a16:creationId xmlns:a16="http://schemas.microsoft.com/office/drawing/2014/main" id="{7A805F55-3D93-4CC5-A043-722083C815D4}"/>
              </a:ext>
            </a:extLst>
          </p:cNvPr>
          <p:cNvSpPr txBox="1"/>
          <p:nvPr userDrawn="1"/>
        </p:nvSpPr>
        <p:spPr>
          <a:xfrm>
            <a:off x="11589440" y="6309785"/>
            <a:ext cx="363670" cy="246221"/>
          </a:xfrm>
          <a:prstGeom prst="rect">
            <a:avLst/>
          </a:prstGeom>
          <a:noFill/>
        </p:spPr>
        <p:txBody>
          <a:bodyPr wrap="square" rtlCol="0" anchor="ctr">
            <a:spAutoFit/>
          </a:bodyPr>
          <a:lstStyle/>
          <a:p>
            <a:pPr algn="ctr"/>
            <a:fld id="{260E2A6B-A809-4840-BF14-8648BC0BDF87}" type="slidenum">
              <a:rPr lang="id-ID" sz="1000">
                <a:solidFill>
                  <a:srgbClr val="0071FF">
                    <a:alpha val="40000"/>
                  </a:srgbClr>
                </a:solidFill>
                <a:latin typeface="Century Gothic" panose="020B0502020202020204" pitchFamily="34" charset="0"/>
                <a:ea typeface="Noto Sans JP Light" panose="020B0300000000000000" pitchFamily="34" charset="-128"/>
                <a:cs typeface="Segoe UI" panose="020B0502040204020203" pitchFamily="34" charset="0"/>
              </a:rPr>
              <a:pPr algn="ctr"/>
              <a:t>‹N°›</a:t>
            </a:fld>
            <a:endParaRPr lang="id-ID" sz="1000" dirty="0">
              <a:solidFill>
                <a:srgbClr val="0071FF">
                  <a:alpha val="40000"/>
                </a:srgbClr>
              </a:solidFill>
              <a:latin typeface="Century Gothic" panose="020B0502020202020204" pitchFamily="34" charset="0"/>
              <a:ea typeface="Noto Sans JP Light" panose="020B0300000000000000" pitchFamily="34" charset="-128"/>
              <a:cs typeface="Segoe UI" panose="020B0502040204020203" pitchFamily="34" charset="0"/>
            </a:endParaRPr>
          </a:p>
        </p:txBody>
      </p:sp>
      <p:sp>
        <p:nvSpPr>
          <p:cNvPr id="35" name="TextBox 34">
            <a:extLst>
              <a:ext uri="{FF2B5EF4-FFF2-40B4-BE49-F238E27FC236}">
                <a16:creationId xmlns:a16="http://schemas.microsoft.com/office/drawing/2014/main" id="{FEB3DF48-79B6-BE43-8669-7D056A144467}"/>
              </a:ext>
            </a:extLst>
          </p:cNvPr>
          <p:cNvSpPr txBox="1"/>
          <p:nvPr userDrawn="1"/>
        </p:nvSpPr>
        <p:spPr>
          <a:xfrm>
            <a:off x="9906244" y="6330590"/>
            <a:ext cx="1627147" cy="246221"/>
          </a:xfrm>
          <a:prstGeom prst="rect">
            <a:avLst/>
          </a:prstGeom>
          <a:noFill/>
        </p:spPr>
        <p:txBody>
          <a:bodyPr wrap="square" rtlCol="0">
            <a:spAutoFit/>
          </a:bodyPr>
          <a:lstStyle/>
          <a:p>
            <a:pPr algn="ctr"/>
            <a:r>
              <a:rPr lang="en-US" sz="1000" dirty="0">
                <a:solidFill>
                  <a:srgbClr val="000000">
                    <a:lumMod val="85000"/>
                    <a:lumOff val="15000"/>
                    <a:alpha val="40000"/>
                  </a:srgbClr>
                </a:solidFill>
                <a:latin typeface="Century Gothic" panose="020B0502020202020204" pitchFamily="34" charset="0"/>
                <a:ea typeface="Noto Sans JP Light" panose="020B0300000000000000" pitchFamily="34" charset="-128"/>
                <a:cs typeface="Lato" panose="020F0502020204030203" pitchFamily="34" charset="0"/>
              </a:rPr>
              <a:t>Company Name</a:t>
            </a:r>
          </a:p>
        </p:txBody>
      </p:sp>
    </p:spTree>
    <p:extLst>
      <p:ext uri="{BB962C8B-B14F-4D97-AF65-F5344CB8AC3E}">
        <p14:creationId xmlns:p14="http://schemas.microsoft.com/office/powerpoint/2010/main" val="3882713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72266D1-401A-4BF1-9525-54E2C34859D8}"/>
              </a:ext>
            </a:extLst>
          </p:cNvPr>
          <p:cNvSpPr/>
          <p:nvPr userDrawn="1"/>
        </p:nvSpPr>
        <p:spPr>
          <a:xfrm>
            <a:off x="796892" y="4268846"/>
            <a:ext cx="10562993" cy="5160904"/>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B65CD98C-2AF5-1046-8319-8C2CBEFC2D3D}"/>
              </a:ext>
            </a:extLst>
          </p:cNvPr>
          <p:cNvGrpSpPr/>
          <p:nvPr userDrawn="1"/>
        </p:nvGrpSpPr>
        <p:grpSpPr>
          <a:xfrm>
            <a:off x="9888175" y="6209720"/>
            <a:ext cx="2113279" cy="461554"/>
            <a:chOff x="9888175" y="5488246"/>
            <a:chExt cx="2113279" cy="461554"/>
          </a:xfrm>
        </p:grpSpPr>
        <p:sp>
          <p:nvSpPr>
            <p:cNvPr id="17" name="Rectangle: Rounded Corners 23">
              <a:extLst>
                <a:ext uri="{FF2B5EF4-FFF2-40B4-BE49-F238E27FC236}">
                  <a16:creationId xmlns:a16="http://schemas.microsoft.com/office/drawing/2014/main" id="{4AC0FFB5-D5B0-2445-B957-4D161EF0694B}"/>
                </a:ext>
              </a:extLst>
            </p:cNvPr>
            <p:cNvSpPr/>
            <p:nvPr userDrawn="1"/>
          </p:nvSpPr>
          <p:spPr>
            <a:xfrm>
              <a:off x="9888175" y="5544398"/>
              <a:ext cx="1704528" cy="349250"/>
            </a:xfrm>
            <a:prstGeom prst="roundRect">
              <a:avLst>
                <a:gd name="adj" fmla="val 50000"/>
              </a:avLst>
            </a:prstGeom>
            <a:solidFill>
              <a:srgbClr val="FFFFFF">
                <a:alpha val="10000"/>
              </a:srgbClr>
            </a:solidFill>
            <a:ln w="6350" cap="flat" cmpd="sng" algn="ctr">
              <a:gradFill>
                <a:gsLst>
                  <a:gs pos="2000">
                    <a:srgbClr val="CBCBCD">
                      <a:alpha val="0"/>
                    </a:srgbClr>
                  </a:gs>
                  <a:gs pos="3000">
                    <a:srgbClr val="CBCBCD"/>
                  </a:gs>
                  <a:gs pos="100000">
                    <a:srgbClr val="CBCBCD"/>
                  </a:gs>
                </a:gsLst>
                <a:lin ang="10800000" scaled="0"/>
              </a:gra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63554"/>
                </a:solidFill>
                <a:effectLst/>
                <a:uLnTx/>
                <a:uFillTx/>
                <a:latin typeface="Century Gothic" panose="020B0502020202020204" pitchFamily="34" charset="0"/>
                <a:ea typeface="+mn-ea"/>
                <a:cs typeface="+mn-cs"/>
              </a:endParaRPr>
            </a:p>
          </p:txBody>
        </p:sp>
        <p:sp>
          <p:nvSpPr>
            <p:cNvPr id="18" name="Oval 17">
              <a:extLst>
                <a:ext uri="{FF2B5EF4-FFF2-40B4-BE49-F238E27FC236}">
                  <a16:creationId xmlns:a16="http://schemas.microsoft.com/office/drawing/2014/main" id="{BE80C489-93CD-0D43-90C3-85DC54DAA35F}"/>
                </a:ext>
              </a:extLst>
            </p:cNvPr>
            <p:cNvSpPr/>
            <p:nvPr userDrawn="1"/>
          </p:nvSpPr>
          <p:spPr>
            <a:xfrm>
              <a:off x="11596052" y="5544398"/>
              <a:ext cx="349250" cy="349250"/>
            </a:xfrm>
            <a:prstGeom prst="ellipse">
              <a:avLst/>
            </a:prstGeom>
            <a:solidFill>
              <a:srgbClr val="0071FF">
                <a:lumMod val="40000"/>
                <a:lumOff val="60000"/>
                <a:alpha val="10000"/>
              </a:srgbClr>
            </a:solidFill>
            <a:ln w="6350" cap="flat" cmpd="sng" algn="ctr">
              <a:solidFill>
                <a:srgbClr val="0071FF">
                  <a:lumMod val="40000"/>
                  <a:lumOff val="6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63554"/>
                </a:solidFill>
                <a:effectLst/>
                <a:uLnTx/>
                <a:uFillTx/>
                <a:latin typeface="Century Gothic" panose="020B0502020202020204" pitchFamily="34" charset="0"/>
                <a:ea typeface="+mn-ea"/>
                <a:cs typeface="+mn-cs"/>
              </a:endParaRPr>
            </a:p>
          </p:txBody>
        </p:sp>
        <p:sp>
          <p:nvSpPr>
            <p:cNvPr id="19" name="Oval 18">
              <a:extLst>
                <a:ext uri="{FF2B5EF4-FFF2-40B4-BE49-F238E27FC236}">
                  <a16:creationId xmlns:a16="http://schemas.microsoft.com/office/drawing/2014/main" id="{465C6357-6D7F-8D40-B46E-14C5D713DFDB}"/>
                </a:ext>
              </a:extLst>
            </p:cNvPr>
            <p:cNvSpPr/>
            <p:nvPr userDrawn="1"/>
          </p:nvSpPr>
          <p:spPr>
            <a:xfrm>
              <a:off x="11539900" y="5488246"/>
              <a:ext cx="461554" cy="461554"/>
            </a:xfrm>
            <a:prstGeom prst="ellipse">
              <a:avLst/>
            </a:prstGeom>
            <a:noFill/>
            <a:ln w="6350" cap="flat" cmpd="sng" algn="ctr">
              <a:gradFill>
                <a:gsLst>
                  <a:gs pos="85000">
                    <a:srgbClr val="A9CEFE">
                      <a:alpha val="0"/>
                    </a:srgbClr>
                  </a:gs>
                  <a:gs pos="100000">
                    <a:srgbClr val="A9CEFE"/>
                  </a:gs>
                </a:gsLst>
                <a:lin ang="10800000" scaled="0"/>
              </a:gra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63554"/>
                </a:solidFill>
                <a:effectLst/>
                <a:uLnTx/>
                <a:uFillTx/>
                <a:latin typeface="Century Gothic" panose="020B0502020202020204" pitchFamily="34" charset="0"/>
                <a:ea typeface="+mn-ea"/>
                <a:cs typeface="+mn-cs"/>
              </a:endParaRPr>
            </a:p>
          </p:txBody>
        </p:sp>
      </p:grpSp>
      <p:sp>
        <p:nvSpPr>
          <p:cNvPr id="20" name="TextBox 19">
            <a:extLst>
              <a:ext uri="{FF2B5EF4-FFF2-40B4-BE49-F238E27FC236}">
                <a16:creationId xmlns:a16="http://schemas.microsoft.com/office/drawing/2014/main" id="{07D2B8AF-46AA-A846-82AF-3FC4D7045610}"/>
              </a:ext>
            </a:extLst>
          </p:cNvPr>
          <p:cNvSpPr txBox="1"/>
          <p:nvPr userDrawn="1"/>
        </p:nvSpPr>
        <p:spPr>
          <a:xfrm>
            <a:off x="11589440" y="6309785"/>
            <a:ext cx="363670" cy="246221"/>
          </a:xfrm>
          <a:prstGeom prst="rect">
            <a:avLst/>
          </a:prstGeom>
          <a:noFill/>
        </p:spPr>
        <p:txBody>
          <a:bodyPr wrap="square" rtlCol="0" anchor="ctr">
            <a:spAutoFit/>
          </a:bodyPr>
          <a:lstStyle/>
          <a:p>
            <a:pPr algn="ctr"/>
            <a:fld id="{260E2A6B-A809-4840-BF14-8648BC0BDF87}" type="slidenum">
              <a:rPr lang="id-ID" sz="1000">
                <a:solidFill>
                  <a:srgbClr val="0071FF">
                    <a:alpha val="40000"/>
                  </a:srgbClr>
                </a:solidFill>
                <a:latin typeface="Century Gothic" panose="020B0502020202020204" pitchFamily="34" charset="0"/>
                <a:ea typeface="Noto Sans JP Light" panose="020B0300000000000000" pitchFamily="34" charset="-128"/>
                <a:cs typeface="Segoe UI" panose="020B0502040204020203" pitchFamily="34" charset="0"/>
              </a:rPr>
              <a:pPr algn="ctr"/>
              <a:t>‹N°›</a:t>
            </a:fld>
            <a:endParaRPr lang="id-ID" sz="1000" dirty="0">
              <a:solidFill>
                <a:srgbClr val="0071FF">
                  <a:alpha val="40000"/>
                </a:srgbClr>
              </a:solidFill>
              <a:latin typeface="Century Gothic" panose="020B0502020202020204" pitchFamily="34" charset="0"/>
              <a:ea typeface="Noto Sans JP Light" panose="020B0300000000000000" pitchFamily="34" charset="-128"/>
              <a:cs typeface="Segoe UI" panose="020B0502040204020203" pitchFamily="34" charset="0"/>
            </a:endParaRPr>
          </a:p>
        </p:txBody>
      </p:sp>
      <p:sp>
        <p:nvSpPr>
          <p:cNvPr id="21" name="TextBox 20">
            <a:extLst>
              <a:ext uri="{FF2B5EF4-FFF2-40B4-BE49-F238E27FC236}">
                <a16:creationId xmlns:a16="http://schemas.microsoft.com/office/drawing/2014/main" id="{E5FE976C-C8E0-7D4C-B6E9-A333BEF9EF1F}"/>
              </a:ext>
            </a:extLst>
          </p:cNvPr>
          <p:cNvSpPr txBox="1"/>
          <p:nvPr userDrawn="1"/>
        </p:nvSpPr>
        <p:spPr>
          <a:xfrm>
            <a:off x="9906244" y="6330590"/>
            <a:ext cx="1627147" cy="246221"/>
          </a:xfrm>
          <a:prstGeom prst="rect">
            <a:avLst/>
          </a:prstGeom>
          <a:noFill/>
        </p:spPr>
        <p:txBody>
          <a:bodyPr wrap="square" rtlCol="0">
            <a:spAutoFit/>
          </a:bodyPr>
          <a:lstStyle/>
          <a:p>
            <a:pPr algn="ctr"/>
            <a:r>
              <a:rPr lang="en-US" sz="1000" dirty="0">
                <a:solidFill>
                  <a:srgbClr val="000000">
                    <a:lumMod val="85000"/>
                    <a:lumOff val="15000"/>
                    <a:alpha val="40000"/>
                  </a:srgbClr>
                </a:solidFill>
                <a:latin typeface="Century Gothic" panose="020B0502020202020204" pitchFamily="34" charset="0"/>
                <a:ea typeface="Noto Sans JP Light" panose="020B0300000000000000" pitchFamily="34" charset="-128"/>
                <a:cs typeface="Lato" panose="020F0502020204030203" pitchFamily="34" charset="0"/>
              </a:rPr>
              <a:t>Company Name</a:t>
            </a:r>
          </a:p>
        </p:txBody>
      </p:sp>
    </p:spTree>
    <p:extLst>
      <p:ext uri="{BB962C8B-B14F-4D97-AF65-F5344CB8AC3E}">
        <p14:creationId xmlns:p14="http://schemas.microsoft.com/office/powerpoint/2010/main" val="1418389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150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A2799D2-5BE4-BB48-B24C-D0A2BD301235}"/>
              </a:ext>
            </a:extLst>
          </p:cNvPr>
          <p:cNvGrpSpPr/>
          <p:nvPr userDrawn="1"/>
        </p:nvGrpSpPr>
        <p:grpSpPr>
          <a:xfrm>
            <a:off x="9888175" y="6209720"/>
            <a:ext cx="2113279" cy="461554"/>
            <a:chOff x="9888175" y="5488246"/>
            <a:chExt cx="2113279" cy="461554"/>
          </a:xfrm>
        </p:grpSpPr>
        <p:sp>
          <p:nvSpPr>
            <p:cNvPr id="16" name="Rectangle: Rounded Corners 23">
              <a:extLst>
                <a:ext uri="{FF2B5EF4-FFF2-40B4-BE49-F238E27FC236}">
                  <a16:creationId xmlns:a16="http://schemas.microsoft.com/office/drawing/2014/main" id="{76F21A26-3379-8646-9496-757BF1C578F6}"/>
                </a:ext>
              </a:extLst>
            </p:cNvPr>
            <p:cNvSpPr/>
            <p:nvPr userDrawn="1"/>
          </p:nvSpPr>
          <p:spPr>
            <a:xfrm>
              <a:off x="9888175" y="5544398"/>
              <a:ext cx="1704528" cy="349250"/>
            </a:xfrm>
            <a:prstGeom prst="roundRect">
              <a:avLst>
                <a:gd name="adj" fmla="val 50000"/>
              </a:avLst>
            </a:prstGeom>
            <a:solidFill>
              <a:srgbClr val="FFFFFF">
                <a:alpha val="10000"/>
              </a:srgbClr>
            </a:solidFill>
            <a:ln w="6350" cap="flat" cmpd="sng" algn="ctr">
              <a:gradFill>
                <a:gsLst>
                  <a:gs pos="2000">
                    <a:srgbClr val="CBCBCD">
                      <a:alpha val="0"/>
                    </a:srgbClr>
                  </a:gs>
                  <a:gs pos="3000">
                    <a:srgbClr val="CBCBCD"/>
                  </a:gs>
                  <a:gs pos="100000">
                    <a:srgbClr val="CBCBCD"/>
                  </a:gs>
                </a:gsLst>
                <a:lin ang="10800000" scaled="0"/>
              </a:gra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63554"/>
                </a:solidFill>
                <a:effectLst/>
                <a:uLnTx/>
                <a:uFillTx/>
                <a:latin typeface="Century Gothic" panose="020B0502020202020204" pitchFamily="34" charset="0"/>
                <a:ea typeface="+mn-ea"/>
                <a:cs typeface="+mn-cs"/>
              </a:endParaRPr>
            </a:p>
          </p:txBody>
        </p:sp>
        <p:sp>
          <p:nvSpPr>
            <p:cNvPr id="17" name="Oval 16">
              <a:extLst>
                <a:ext uri="{FF2B5EF4-FFF2-40B4-BE49-F238E27FC236}">
                  <a16:creationId xmlns:a16="http://schemas.microsoft.com/office/drawing/2014/main" id="{5B80478A-B07B-5745-A90E-E2C908936D78}"/>
                </a:ext>
              </a:extLst>
            </p:cNvPr>
            <p:cNvSpPr/>
            <p:nvPr userDrawn="1"/>
          </p:nvSpPr>
          <p:spPr>
            <a:xfrm>
              <a:off x="11596052" y="5544398"/>
              <a:ext cx="349250" cy="349250"/>
            </a:xfrm>
            <a:prstGeom prst="ellipse">
              <a:avLst/>
            </a:prstGeom>
            <a:solidFill>
              <a:srgbClr val="0071FF">
                <a:lumMod val="40000"/>
                <a:lumOff val="60000"/>
                <a:alpha val="10000"/>
              </a:srgbClr>
            </a:solidFill>
            <a:ln w="6350" cap="flat" cmpd="sng" algn="ctr">
              <a:solidFill>
                <a:srgbClr val="0071FF">
                  <a:lumMod val="40000"/>
                  <a:lumOff val="6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63554"/>
                </a:solidFill>
                <a:effectLst/>
                <a:uLnTx/>
                <a:uFillTx/>
                <a:latin typeface="Century Gothic" panose="020B0502020202020204" pitchFamily="34" charset="0"/>
                <a:ea typeface="+mn-ea"/>
                <a:cs typeface="+mn-cs"/>
              </a:endParaRPr>
            </a:p>
          </p:txBody>
        </p:sp>
        <p:sp>
          <p:nvSpPr>
            <p:cNvPr id="18" name="Oval 17">
              <a:extLst>
                <a:ext uri="{FF2B5EF4-FFF2-40B4-BE49-F238E27FC236}">
                  <a16:creationId xmlns:a16="http://schemas.microsoft.com/office/drawing/2014/main" id="{2F8654F1-D8D1-C149-8682-A27BFFED8BDD}"/>
                </a:ext>
              </a:extLst>
            </p:cNvPr>
            <p:cNvSpPr/>
            <p:nvPr userDrawn="1"/>
          </p:nvSpPr>
          <p:spPr>
            <a:xfrm>
              <a:off x="11539900" y="5488246"/>
              <a:ext cx="461554" cy="461554"/>
            </a:xfrm>
            <a:prstGeom prst="ellipse">
              <a:avLst/>
            </a:prstGeom>
            <a:noFill/>
            <a:ln w="6350" cap="flat" cmpd="sng" algn="ctr">
              <a:gradFill>
                <a:gsLst>
                  <a:gs pos="85000">
                    <a:srgbClr val="A9CEFE">
                      <a:alpha val="0"/>
                    </a:srgbClr>
                  </a:gs>
                  <a:gs pos="100000">
                    <a:srgbClr val="A9CEFE"/>
                  </a:gs>
                </a:gsLst>
                <a:lin ang="10800000" scaled="0"/>
              </a:gra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63554"/>
                </a:solidFill>
                <a:effectLst/>
                <a:uLnTx/>
                <a:uFillTx/>
                <a:latin typeface="Century Gothic" panose="020B0502020202020204" pitchFamily="34" charset="0"/>
                <a:ea typeface="+mn-ea"/>
                <a:cs typeface="+mn-cs"/>
              </a:endParaRPr>
            </a:p>
          </p:txBody>
        </p:sp>
      </p:grpSp>
      <p:sp>
        <p:nvSpPr>
          <p:cNvPr id="19" name="TextBox 18">
            <a:extLst>
              <a:ext uri="{FF2B5EF4-FFF2-40B4-BE49-F238E27FC236}">
                <a16:creationId xmlns:a16="http://schemas.microsoft.com/office/drawing/2014/main" id="{B737C056-451D-994A-B9BF-9E2BDA5BD9EC}"/>
              </a:ext>
            </a:extLst>
          </p:cNvPr>
          <p:cNvSpPr txBox="1"/>
          <p:nvPr userDrawn="1"/>
        </p:nvSpPr>
        <p:spPr>
          <a:xfrm>
            <a:off x="11589440" y="6309785"/>
            <a:ext cx="363670" cy="246221"/>
          </a:xfrm>
          <a:prstGeom prst="rect">
            <a:avLst/>
          </a:prstGeom>
          <a:noFill/>
        </p:spPr>
        <p:txBody>
          <a:bodyPr wrap="square" rtlCol="0" anchor="ctr">
            <a:spAutoFit/>
          </a:bodyPr>
          <a:lstStyle/>
          <a:p>
            <a:pPr algn="ctr"/>
            <a:fld id="{260E2A6B-A809-4840-BF14-8648BC0BDF87}" type="slidenum">
              <a:rPr lang="id-ID" sz="1000">
                <a:solidFill>
                  <a:srgbClr val="0071FF">
                    <a:alpha val="40000"/>
                  </a:srgbClr>
                </a:solidFill>
                <a:latin typeface="Century Gothic" panose="020B0502020202020204" pitchFamily="34" charset="0"/>
                <a:ea typeface="Noto Sans JP Light" panose="020B0300000000000000" pitchFamily="34" charset="-128"/>
                <a:cs typeface="Segoe UI" panose="020B0502040204020203" pitchFamily="34" charset="0"/>
              </a:rPr>
              <a:pPr algn="ctr"/>
              <a:t>‹N°›</a:t>
            </a:fld>
            <a:endParaRPr lang="id-ID" sz="1000" dirty="0">
              <a:solidFill>
                <a:srgbClr val="0071FF">
                  <a:alpha val="40000"/>
                </a:srgbClr>
              </a:solidFill>
              <a:latin typeface="Century Gothic" panose="020B0502020202020204" pitchFamily="34" charset="0"/>
              <a:ea typeface="Noto Sans JP Light" panose="020B0300000000000000" pitchFamily="34" charset="-128"/>
              <a:cs typeface="Segoe UI" panose="020B0502040204020203" pitchFamily="34" charset="0"/>
            </a:endParaRPr>
          </a:p>
        </p:txBody>
      </p:sp>
      <p:sp>
        <p:nvSpPr>
          <p:cNvPr id="20" name="TextBox 19">
            <a:extLst>
              <a:ext uri="{FF2B5EF4-FFF2-40B4-BE49-F238E27FC236}">
                <a16:creationId xmlns:a16="http://schemas.microsoft.com/office/drawing/2014/main" id="{33307BE1-CFBF-854C-A174-60636CEC8D82}"/>
              </a:ext>
            </a:extLst>
          </p:cNvPr>
          <p:cNvSpPr txBox="1"/>
          <p:nvPr userDrawn="1"/>
        </p:nvSpPr>
        <p:spPr>
          <a:xfrm>
            <a:off x="9906244" y="6330590"/>
            <a:ext cx="1627147" cy="246221"/>
          </a:xfrm>
          <a:prstGeom prst="rect">
            <a:avLst/>
          </a:prstGeom>
          <a:noFill/>
        </p:spPr>
        <p:txBody>
          <a:bodyPr wrap="square" rtlCol="0">
            <a:spAutoFit/>
          </a:bodyPr>
          <a:lstStyle/>
          <a:p>
            <a:pPr algn="ctr"/>
            <a:r>
              <a:rPr lang="en-US" sz="1000" dirty="0">
                <a:solidFill>
                  <a:srgbClr val="000000">
                    <a:lumMod val="85000"/>
                    <a:lumOff val="15000"/>
                    <a:alpha val="40000"/>
                  </a:srgbClr>
                </a:solidFill>
                <a:latin typeface="Century Gothic" panose="020B0502020202020204" pitchFamily="34" charset="0"/>
                <a:ea typeface="Noto Sans JP Light" panose="020B0300000000000000" pitchFamily="34" charset="-128"/>
                <a:cs typeface="Lato" panose="020F0502020204030203" pitchFamily="34" charset="0"/>
              </a:rPr>
              <a:t>Company Name</a:t>
            </a:r>
          </a:p>
        </p:txBody>
      </p:sp>
      <p:sp>
        <p:nvSpPr>
          <p:cNvPr id="2" name="Oval 1">
            <a:extLst>
              <a:ext uri="{FF2B5EF4-FFF2-40B4-BE49-F238E27FC236}">
                <a16:creationId xmlns:a16="http://schemas.microsoft.com/office/drawing/2014/main" id="{2AEB7257-EBB5-47DF-9DFF-F2FC5B1CCFA4}"/>
              </a:ext>
            </a:extLst>
          </p:cNvPr>
          <p:cNvSpPr/>
          <p:nvPr userDrawn="1"/>
        </p:nvSpPr>
        <p:spPr>
          <a:xfrm>
            <a:off x="4335432" y="-743784"/>
            <a:ext cx="8175882" cy="8175882"/>
          </a:xfrm>
          <a:prstGeom prst="ellipse">
            <a:avLst/>
          </a:prstGeom>
          <a:solidFill>
            <a:srgbClr val="F2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718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8033163-A972-2742-9CAA-85F9E224DA44}"/>
              </a:ext>
            </a:extLst>
          </p:cNvPr>
          <p:cNvGrpSpPr/>
          <p:nvPr userDrawn="1"/>
        </p:nvGrpSpPr>
        <p:grpSpPr>
          <a:xfrm>
            <a:off x="9888175" y="6209720"/>
            <a:ext cx="2113279" cy="461554"/>
            <a:chOff x="9888175" y="5488246"/>
            <a:chExt cx="2113279" cy="461554"/>
          </a:xfrm>
        </p:grpSpPr>
        <p:sp>
          <p:nvSpPr>
            <p:cNvPr id="9" name="Rectangle: Rounded Corners 23">
              <a:extLst>
                <a:ext uri="{FF2B5EF4-FFF2-40B4-BE49-F238E27FC236}">
                  <a16:creationId xmlns:a16="http://schemas.microsoft.com/office/drawing/2014/main" id="{11A1AB4C-2FB3-D449-9737-1330EA3AB46C}"/>
                </a:ext>
              </a:extLst>
            </p:cNvPr>
            <p:cNvSpPr/>
            <p:nvPr userDrawn="1"/>
          </p:nvSpPr>
          <p:spPr>
            <a:xfrm>
              <a:off x="9888175" y="5544398"/>
              <a:ext cx="1704528" cy="349250"/>
            </a:xfrm>
            <a:prstGeom prst="roundRect">
              <a:avLst>
                <a:gd name="adj" fmla="val 50000"/>
              </a:avLst>
            </a:prstGeom>
            <a:solidFill>
              <a:srgbClr val="FFFFFF">
                <a:alpha val="10000"/>
              </a:srgbClr>
            </a:solidFill>
            <a:ln w="6350" cap="flat" cmpd="sng" algn="ctr">
              <a:gradFill>
                <a:gsLst>
                  <a:gs pos="2000">
                    <a:srgbClr val="CBCBCD">
                      <a:alpha val="0"/>
                    </a:srgbClr>
                  </a:gs>
                  <a:gs pos="3000">
                    <a:srgbClr val="CBCBCD"/>
                  </a:gs>
                  <a:gs pos="100000">
                    <a:srgbClr val="CBCBCD"/>
                  </a:gs>
                </a:gsLst>
                <a:lin ang="10800000" scaled="0"/>
              </a:gra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63554"/>
                </a:solidFill>
                <a:effectLst/>
                <a:uLnTx/>
                <a:uFillTx/>
                <a:latin typeface="Century Gothic" panose="020B0502020202020204" pitchFamily="34" charset="0"/>
                <a:ea typeface="+mn-ea"/>
                <a:cs typeface="+mn-cs"/>
              </a:endParaRPr>
            </a:p>
          </p:txBody>
        </p:sp>
        <p:sp>
          <p:nvSpPr>
            <p:cNvPr id="10" name="Oval 9">
              <a:extLst>
                <a:ext uri="{FF2B5EF4-FFF2-40B4-BE49-F238E27FC236}">
                  <a16:creationId xmlns:a16="http://schemas.microsoft.com/office/drawing/2014/main" id="{6F436CDB-9A47-7443-BFFB-02DBB8D1DF42}"/>
                </a:ext>
              </a:extLst>
            </p:cNvPr>
            <p:cNvSpPr/>
            <p:nvPr userDrawn="1"/>
          </p:nvSpPr>
          <p:spPr>
            <a:xfrm>
              <a:off x="11596052" y="5544398"/>
              <a:ext cx="349250" cy="349250"/>
            </a:xfrm>
            <a:prstGeom prst="ellipse">
              <a:avLst/>
            </a:prstGeom>
            <a:solidFill>
              <a:srgbClr val="0071FF">
                <a:lumMod val="40000"/>
                <a:lumOff val="60000"/>
                <a:alpha val="10000"/>
              </a:srgbClr>
            </a:solidFill>
            <a:ln w="6350" cap="flat" cmpd="sng" algn="ctr">
              <a:solidFill>
                <a:srgbClr val="0071FF">
                  <a:lumMod val="40000"/>
                  <a:lumOff val="6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63554"/>
                </a:solidFill>
                <a:effectLst/>
                <a:uLnTx/>
                <a:uFillTx/>
                <a:latin typeface="Century Gothic" panose="020B0502020202020204" pitchFamily="34" charset="0"/>
                <a:ea typeface="+mn-ea"/>
                <a:cs typeface="+mn-cs"/>
              </a:endParaRPr>
            </a:p>
          </p:txBody>
        </p:sp>
        <p:sp>
          <p:nvSpPr>
            <p:cNvPr id="11" name="Oval 10">
              <a:extLst>
                <a:ext uri="{FF2B5EF4-FFF2-40B4-BE49-F238E27FC236}">
                  <a16:creationId xmlns:a16="http://schemas.microsoft.com/office/drawing/2014/main" id="{BE6849ED-B47C-4F48-8429-A9AA485D1961}"/>
                </a:ext>
              </a:extLst>
            </p:cNvPr>
            <p:cNvSpPr/>
            <p:nvPr userDrawn="1"/>
          </p:nvSpPr>
          <p:spPr>
            <a:xfrm>
              <a:off x="11539900" y="5488246"/>
              <a:ext cx="461554" cy="461554"/>
            </a:xfrm>
            <a:prstGeom prst="ellipse">
              <a:avLst/>
            </a:prstGeom>
            <a:noFill/>
            <a:ln w="6350" cap="flat" cmpd="sng" algn="ctr">
              <a:gradFill>
                <a:gsLst>
                  <a:gs pos="85000">
                    <a:srgbClr val="A9CEFE">
                      <a:alpha val="0"/>
                    </a:srgbClr>
                  </a:gs>
                  <a:gs pos="100000">
                    <a:srgbClr val="A9CEFE"/>
                  </a:gs>
                </a:gsLst>
                <a:lin ang="10800000" scaled="0"/>
              </a:gra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63554"/>
                </a:solidFill>
                <a:effectLst/>
                <a:uLnTx/>
                <a:uFillTx/>
                <a:latin typeface="Century Gothic" panose="020B0502020202020204" pitchFamily="34" charset="0"/>
                <a:ea typeface="+mn-ea"/>
                <a:cs typeface="+mn-cs"/>
              </a:endParaRPr>
            </a:p>
          </p:txBody>
        </p:sp>
      </p:grpSp>
      <p:sp>
        <p:nvSpPr>
          <p:cNvPr id="12" name="TextBox 11">
            <a:extLst>
              <a:ext uri="{FF2B5EF4-FFF2-40B4-BE49-F238E27FC236}">
                <a16:creationId xmlns:a16="http://schemas.microsoft.com/office/drawing/2014/main" id="{F02F45B3-F1C1-184A-9697-509016CB36B4}"/>
              </a:ext>
            </a:extLst>
          </p:cNvPr>
          <p:cNvSpPr txBox="1"/>
          <p:nvPr userDrawn="1"/>
        </p:nvSpPr>
        <p:spPr>
          <a:xfrm>
            <a:off x="11589440" y="6309785"/>
            <a:ext cx="363670" cy="246221"/>
          </a:xfrm>
          <a:prstGeom prst="rect">
            <a:avLst/>
          </a:prstGeom>
          <a:noFill/>
        </p:spPr>
        <p:txBody>
          <a:bodyPr wrap="square" rtlCol="0" anchor="ctr">
            <a:spAutoFit/>
          </a:bodyPr>
          <a:lstStyle/>
          <a:p>
            <a:pPr algn="ctr"/>
            <a:fld id="{260E2A6B-A809-4840-BF14-8648BC0BDF87}" type="slidenum">
              <a:rPr lang="id-ID" sz="1000">
                <a:solidFill>
                  <a:schemeClr val="bg1">
                    <a:alpha val="40000"/>
                  </a:schemeClr>
                </a:solidFill>
                <a:latin typeface="Century Gothic" panose="020B0502020202020204" pitchFamily="34" charset="0"/>
                <a:ea typeface="Noto Sans JP Light" panose="020B0300000000000000" pitchFamily="34" charset="-128"/>
                <a:cs typeface="Segoe UI" panose="020B0502040204020203" pitchFamily="34" charset="0"/>
              </a:rPr>
              <a:pPr algn="ctr"/>
              <a:t>‹N°›</a:t>
            </a:fld>
            <a:endParaRPr lang="id-ID" sz="1000" dirty="0">
              <a:solidFill>
                <a:schemeClr val="bg1">
                  <a:alpha val="40000"/>
                </a:schemeClr>
              </a:solidFill>
              <a:latin typeface="Century Gothic" panose="020B0502020202020204" pitchFamily="34" charset="0"/>
              <a:ea typeface="Noto Sans JP Light" panose="020B0300000000000000" pitchFamily="34" charset="-128"/>
              <a:cs typeface="Segoe UI" panose="020B0502040204020203" pitchFamily="34" charset="0"/>
            </a:endParaRPr>
          </a:p>
        </p:txBody>
      </p:sp>
      <p:sp>
        <p:nvSpPr>
          <p:cNvPr id="13" name="TextBox 12">
            <a:extLst>
              <a:ext uri="{FF2B5EF4-FFF2-40B4-BE49-F238E27FC236}">
                <a16:creationId xmlns:a16="http://schemas.microsoft.com/office/drawing/2014/main" id="{4A43D955-8D7F-6F41-A8CC-0154C2189BEC}"/>
              </a:ext>
            </a:extLst>
          </p:cNvPr>
          <p:cNvSpPr txBox="1"/>
          <p:nvPr userDrawn="1"/>
        </p:nvSpPr>
        <p:spPr>
          <a:xfrm>
            <a:off x="9906244" y="6330590"/>
            <a:ext cx="1627147" cy="246221"/>
          </a:xfrm>
          <a:prstGeom prst="rect">
            <a:avLst/>
          </a:prstGeom>
          <a:noFill/>
        </p:spPr>
        <p:txBody>
          <a:bodyPr wrap="square" rtlCol="0">
            <a:spAutoFit/>
          </a:bodyPr>
          <a:lstStyle/>
          <a:p>
            <a:pPr algn="ctr"/>
            <a:r>
              <a:rPr lang="en-US" sz="1000" dirty="0">
                <a:solidFill>
                  <a:schemeClr val="bg2">
                    <a:alpha val="40000"/>
                  </a:schemeClr>
                </a:solidFill>
                <a:latin typeface="Century Gothic" panose="020B0502020202020204" pitchFamily="34" charset="0"/>
                <a:ea typeface="Noto Sans JP Light" panose="020B0300000000000000" pitchFamily="34" charset="-128"/>
                <a:cs typeface="Lato" panose="020F0502020204030203" pitchFamily="34" charset="0"/>
              </a:rPr>
              <a:t>Company Name</a:t>
            </a:r>
          </a:p>
        </p:txBody>
      </p:sp>
    </p:spTree>
    <p:extLst>
      <p:ext uri="{BB962C8B-B14F-4D97-AF65-F5344CB8AC3E}">
        <p14:creationId xmlns:p14="http://schemas.microsoft.com/office/powerpoint/2010/main" val="3772440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4" name="Trapezoid 13">
            <a:extLst>
              <a:ext uri="{FF2B5EF4-FFF2-40B4-BE49-F238E27FC236}">
                <a16:creationId xmlns:a16="http://schemas.microsoft.com/office/drawing/2014/main" id="{0D5E07F3-1F22-4220-A55C-62E5C07337D8}"/>
              </a:ext>
            </a:extLst>
          </p:cNvPr>
          <p:cNvSpPr/>
          <p:nvPr userDrawn="1"/>
        </p:nvSpPr>
        <p:spPr>
          <a:xfrm>
            <a:off x="6772493" y="0"/>
            <a:ext cx="9498023" cy="6858000"/>
          </a:xfrm>
          <a:prstGeom prst="trapezoid">
            <a:avLst>
              <a:gd name="adj" fmla="val 19089"/>
            </a:avLst>
          </a:prstGeom>
          <a:solidFill>
            <a:schemeClr val="accent1"/>
          </a:solidFill>
          <a:ln>
            <a:noFill/>
          </a:ln>
          <a:effectLst>
            <a:outerShdw blurRad="1270000" dist="635000" dir="5400000" sx="92000" sy="92000" algn="t"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grpSp>
        <p:nvGrpSpPr>
          <p:cNvPr id="18" name="Group 17">
            <a:extLst>
              <a:ext uri="{FF2B5EF4-FFF2-40B4-BE49-F238E27FC236}">
                <a16:creationId xmlns:a16="http://schemas.microsoft.com/office/drawing/2014/main" id="{BE97F421-DBD0-B44B-A40F-2A0856381DA0}"/>
              </a:ext>
            </a:extLst>
          </p:cNvPr>
          <p:cNvGrpSpPr/>
          <p:nvPr userDrawn="1"/>
        </p:nvGrpSpPr>
        <p:grpSpPr>
          <a:xfrm>
            <a:off x="9888175" y="6209720"/>
            <a:ext cx="2113279" cy="461554"/>
            <a:chOff x="9888175" y="5488246"/>
            <a:chExt cx="2113279" cy="461554"/>
          </a:xfrm>
        </p:grpSpPr>
        <p:sp>
          <p:nvSpPr>
            <p:cNvPr id="19" name="Rectangle: Rounded Corners 23">
              <a:extLst>
                <a:ext uri="{FF2B5EF4-FFF2-40B4-BE49-F238E27FC236}">
                  <a16:creationId xmlns:a16="http://schemas.microsoft.com/office/drawing/2014/main" id="{615AEDF1-B3EE-8840-AD94-344B899C80D4}"/>
                </a:ext>
              </a:extLst>
            </p:cNvPr>
            <p:cNvSpPr/>
            <p:nvPr userDrawn="1"/>
          </p:nvSpPr>
          <p:spPr>
            <a:xfrm>
              <a:off x="9888175" y="5544398"/>
              <a:ext cx="1704528" cy="349250"/>
            </a:xfrm>
            <a:prstGeom prst="roundRect">
              <a:avLst>
                <a:gd name="adj" fmla="val 50000"/>
              </a:avLst>
            </a:prstGeom>
            <a:solidFill>
              <a:srgbClr val="FFFFFF">
                <a:alpha val="10000"/>
              </a:srgbClr>
            </a:solidFill>
            <a:ln w="6350" cap="flat" cmpd="sng" algn="ctr">
              <a:gradFill>
                <a:gsLst>
                  <a:gs pos="2000">
                    <a:srgbClr val="CBCBCD">
                      <a:alpha val="0"/>
                    </a:srgbClr>
                  </a:gs>
                  <a:gs pos="3000">
                    <a:srgbClr val="CBCBCD"/>
                  </a:gs>
                  <a:gs pos="100000">
                    <a:srgbClr val="CBCBCD"/>
                  </a:gs>
                </a:gsLst>
                <a:lin ang="10800000" scaled="0"/>
              </a:gra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63554"/>
                </a:solidFill>
                <a:effectLst/>
                <a:uLnTx/>
                <a:uFillTx/>
                <a:latin typeface="Century Gothic" panose="020B0502020202020204" pitchFamily="34" charset="0"/>
                <a:ea typeface="+mn-ea"/>
                <a:cs typeface="+mn-cs"/>
              </a:endParaRPr>
            </a:p>
          </p:txBody>
        </p:sp>
        <p:sp>
          <p:nvSpPr>
            <p:cNvPr id="20" name="Oval 19">
              <a:extLst>
                <a:ext uri="{FF2B5EF4-FFF2-40B4-BE49-F238E27FC236}">
                  <a16:creationId xmlns:a16="http://schemas.microsoft.com/office/drawing/2014/main" id="{55BCC7A7-2D14-274D-B39A-D6036C8EF5CE}"/>
                </a:ext>
              </a:extLst>
            </p:cNvPr>
            <p:cNvSpPr/>
            <p:nvPr userDrawn="1"/>
          </p:nvSpPr>
          <p:spPr>
            <a:xfrm>
              <a:off x="11596052" y="5544398"/>
              <a:ext cx="349250" cy="349250"/>
            </a:xfrm>
            <a:prstGeom prst="ellipse">
              <a:avLst/>
            </a:prstGeom>
            <a:solidFill>
              <a:srgbClr val="0071FF">
                <a:lumMod val="40000"/>
                <a:lumOff val="60000"/>
                <a:alpha val="10000"/>
              </a:srgbClr>
            </a:solidFill>
            <a:ln w="6350" cap="flat" cmpd="sng" algn="ctr">
              <a:solidFill>
                <a:srgbClr val="0071FF">
                  <a:lumMod val="40000"/>
                  <a:lumOff val="60000"/>
                </a:srgbClr>
              </a:soli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63554"/>
                </a:solidFill>
                <a:effectLst/>
                <a:uLnTx/>
                <a:uFillTx/>
                <a:latin typeface="Century Gothic" panose="020B0502020202020204" pitchFamily="34" charset="0"/>
                <a:ea typeface="+mn-ea"/>
                <a:cs typeface="+mn-cs"/>
              </a:endParaRPr>
            </a:p>
          </p:txBody>
        </p:sp>
        <p:sp>
          <p:nvSpPr>
            <p:cNvPr id="21" name="Oval 20">
              <a:extLst>
                <a:ext uri="{FF2B5EF4-FFF2-40B4-BE49-F238E27FC236}">
                  <a16:creationId xmlns:a16="http://schemas.microsoft.com/office/drawing/2014/main" id="{256CE85C-4C72-604C-8726-84F8F07CE257}"/>
                </a:ext>
              </a:extLst>
            </p:cNvPr>
            <p:cNvSpPr/>
            <p:nvPr userDrawn="1"/>
          </p:nvSpPr>
          <p:spPr>
            <a:xfrm>
              <a:off x="11539900" y="5488246"/>
              <a:ext cx="461554" cy="461554"/>
            </a:xfrm>
            <a:prstGeom prst="ellipse">
              <a:avLst/>
            </a:prstGeom>
            <a:noFill/>
            <a:ln w="6350" cap="flat" cmpd="sng" algn="ctr">
              <a:gradFill>
                <a:gsLst>
                  <a:gs pos="85000">
                    <a:srgbClr val="A9CEFE">
                      <a:alpha val="0"/>
                    </a:srgbClr>
                  </a:gs>
                  <a:gs pos="100000">
                    <a:srgbClr val="A9CEFE"/>
                  </a:gs>
                </a:gsLst>
                <a:lin ang="10800000" scaled="0"/>
              </a:grad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263554"/>
                </a:solidFill>
                <a:effectLst/>
                <a:uLnTx/>
                <a:uFillTx/>
                <a:latin typeface="Century Gothic" panose="020B0502020202020204" pitchFamily="34" charset="0"/>
                <a:ea typeface="+mn-ea"/>
                <a:cs typeface="+mn-cs"/>
              </a:endParaRPr>
            </a:p>
          </p:txBody>
        </p:sp>
      </p:grpSp>
      <p:sp>
        <p:nvSpPr>
          <p:cNvPr id="22" name="TextBox 21">
            <a:extLst>
              <a:ext uri="{FF2B5EF4-FFF2-40B4-BE49-F238E27FC236}">
                <a16:creationId xmlns:a16="http://schemas.microsoft.com/office/drawing/2014/main" id="{F8AC884D-9023-5B47-8215-EEDD03EF753F}"/>
              </a:ext>
            </a:extLst>
          </p:cNvPr>
          <p:cNvSpPr txBox="1"/>
          <p:nvPr userDrawn="1"/>
        </p:nvSpPr>
        <p:spPr>
          <a:xfrm>
            <a:off x="11589440" y="6309785"/>
            <a:ext cx="363670" cy="246221"/>
          </a:xfrm>
          <a:prstGeom prst="rect">
            <a:avLst/>
          </a:prstGeom>
          <a:noFill/>
        </p:spPr>
        <p:txBody>
          <a:bodyPr wrap="square" rtlCol="0" anchor="ctr">
            <a:spAutoFit/>
          </a:bodyPr>
          <a:lstStyle/>
          <a:p>
            <a:pPr algn="ctr"/>
            <a:fld id="{260E2A6B-A809-4840-BF14-8648BC0BDF87}" type="slidenum">
              <a:rPr lang="id-ID" sz="1000">
                <a:solidFill>
                  <a:srgbClr val="0071FF">
                    <a:alpha val="40000"/>
                  </a:srgbClr>
                </a:solidFill>
                <a:latin typeface="Century Gothic" panose="020B0502020202020204" pitchFamily="34" charset="0"/>
                <a:ea typeface="Noto Sans JP Light" panose="020B0300000000000000" pitchFamily="34" charset="-128"/>
                <a:cs typeface="Segoe UI" panose="020B0502040204020203" pitchFamily="34" charset="0"/>
              </a:rPr>
              <a:pPr algn="ctr"/>
              <a:t>‹N°›</a:t>
            </a:fld>
            <a:endParaRPr lang="id-ID" sz="1000" dirty="0">
              <a:solidFill>
                <a:srgbClr val="0071FF">
                  <a:alpha val="40000"/>
                </a:srgbClr>
              </a:solidFill>
              <a:latin typeface="Century Gothic" panose="020B0502020202020204" pitchFamily="34" charset="0"/>
              <a:ea typeface="Noto Sans JP Light" panose="020B0300000000000000" pitchFamily="34" charset="-128"/>
              <a:cs typeface="Segoe UI" panose="020B0502040204020203" pitchFamily="34" charset="0"/>
            </a:endParaRPr>
          </a:p>
        </p:txBody>
      </p:sp>
      <p:sp>
        <p:nvSpPr>
          <p:cNvPr id="23" name="TextBox 22">
            <a:extLst>
              <a:ext uri="{FF2B5EF4-FFF2-40B4-BE49-F238E27FC236}">
                <a16:creationId xmlns:a16="http://schemas.microsoft.com/office/drawing/2014/main" id="{2D78815B-195B-204B-AB9C-4354324673D8}"/>
              </a:ext>
            </a:extLst>
          </p:cNvPr>
          <p:cNvSpPr txBox="1"/>
          <p:nvPr userDrawn="1"/>
        </p:nvSpPr>
        <p:spPr>
          <a:xfrm>
            <a:off x="9906244" y="6330590"/>
            <a:ext cx="1627147" cy="246221"/>
          </a:xfrm>
          <a:prstGeom prst="rect">
            <a:avLst/>
          </a:prstGeom>
          <a:noFill/>
        </p:spPr>
        <p:txBody>
          <a:bodyPr wrap="square" rtlCol="0">
            <a:spAutoFit/>
          </a:bodyPr>
          <a:lstStyle/>
          <a:p>
            <a:pPr algn="ctr"/>
            <a:r>
              <a:rPr lang="en-US" sz="1000" dirty="0">
                <a:solidFill>
                  <a:schemeClr val="bg2">
                    <a:alpha val="40000"/>
                  </a:schemeClr>
                </a:solidFill>
                <a:latin typeface="Century Gothic" panose="020B0502020202020204" pitchFamily="34" charset="0"/>
                <a:ea typeface="Noto Sans JP Light" panose="020B0300000000000000" pitchFamily="34" charset="-128"/>
                <a:cs typeface="Lato" panose="020F0502020204030203" pitchFamily="34" charset="0"/>
              </a:rPr>
              <a:t>Company Name</a:t>
            </a:r>
          </a:p>
        </p:txBody>
      </p:sp>
    </p:spTree>
    <p:extLst>
      <p:ext uri="{BB962C8B-B14F-4D97-AF65-F5344CB8AC3E}">
        <p14:creationId xmlns:p14="http://schemas.microsoft.com/office/powerpoint/2010/main" val="3460263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753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757A3-AD84-43E7-8C0C-5695B10BD66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F71172-A99D-4AC6-ADDF-CB9ECD016563}"/>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889184-1123-4697-A0F8-7CA113B1F82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1CBCB5-1F77-4088-B718-AFE09E9AF2BF}"/>
              </a:ext>
            </a:extLst>
          </p:cNvPr>
          <p:cNvSpPr>
            <a:spLocks noGrp="1"/>
          </p:cNvSpPr>
          <p:nvPr>
            <p:ph type="dt" sz="half" idx="10"/>
          </p:nvPr>
        </p:nvSpPr>
        <p:spPr>
          <a:xfrm>
            <a:off x="838200" y="6356350"/>
            <a:ext cx="2743200" cy="365125"/>
          </a:xfrm>
          <a:prstGeom prst="rect">
            <a:avLst/>
          </a:prstGeom>
        </p:spPr>
        <p:txBody>
          <a:bodyPr/>
          <a:lstStyle/>
          <a:p>
            <a:fld id="{667B6349-27B6-4D2D-BD1D-44675454E2F3}" type="datetimeFigureOut">
              <a:rPr lang="en-US" smtClean="0"/>
              <a:t>5/9/2022</a:t>
            </a:fld>
            <a:endParaRPr lang="en-US"/>
          </a:p>
        </p:txBody>
      </p:sp>
      <p:sp>
        <p:nvSpPr>
          <p:cNvPr id="6" name="Footer Placeholder 5">
            <a:extLst>
              <a:ext uri="{FF2B5EF4-FFF2-40B4-BE49-F238E27FC236}">
                <a16:creationId xmlns:a16="http://schemas.microsoft.com/office/drawing/2014/main" id="{B9E52549-CE36-4FF7-960E-C2270465BD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FC009C2-A128-4808-A77E-CAF1FDADB532}"/>
              </a:ext>
            </a:extLst>
          </p:cNvPr>
          <p:cNvSpPr>
            <a:spLocks noGrp="1"/>
          </p:cNvSpPr>
          <p:nvPr>
            <p:ph type="sldNum" sz="quarter" idx="12"/>
          </p:nvPr>
        </p:nvSpPr>
        <p:spPr>
          <a:xfrm>
            <a:off x="8610600" y="6356350"/>
            <a:ext cx="2743200" cy="365125"/>
          </a:xfrm>
          <a:prstGeom prst="rect">
            <a:avLst/>
          </a:prstGeom>
        </p:spPr>
        <p:txBody>
          <a:bodyPr/>
          <a:lstStyle/>
          <a:p>
            <a:fld id="{DFC9A12A-D872-4615-B9B5-212CBAB06721}" type="slidenum">
              <a:rPr lang="en-US" smtClean="0"/>
              <a:t>‹N°›</a:t>
            </a:fld>
            <a:endParaRPr lang="en-US"/>
          </a:p>
        </p:txBody>
      </p:sp>
    </p:spTree>
    <p:extLst>
      <p:ext uri="{BB962C8B-B14F-4D97-AF65-F5344CB8AC3E}">
        <p14:creationId xmlns:p14="http://schemas.microsoft.com/office/powerpoint/2010/main" val="1436547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828C0-5097-4AB9-9D2C-E2849C47B19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8B314A-C526-43B1-96C3-72CA95FD227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AFBD4A-247F-4C8A-AE3F-0481B1B19FA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C32993-EE10-4C81-B39A-19CE835C4A2A}"/>
              </a:ext>
            </a:extLst>
          </p:cNvPr>
          <p:cNvSpPr>
            <a:spLocks noGrp="1"/>
          </p:cNvSpPr>
          <p:nvPr>
            <p:ph type="dt" sz="half" idx="10"/>
          </p:nvPr>
        </p:nvSpPr>
        <p:spPr>
          <a:xfrm>
            <a:off x="838200" y="6356350"/>
            <a:ext cx="2743200" cy="365125"/>
          </a:xfrm>
          <a:prstGeom prst="rect">
            <a:avLst/>
          </a:prstGeom>
        </p:spPr>
        <p:txBody>
          <a:bodyPr/>
          <a:lstStyle/>
          <a:p>
            <a:fld id="{667B6349-27B6-4D2D-BD1D-44675454E2F3}" type="datetimeFigureOut">
              <a:rPr lang="en-US" smtClean="0"/>
              <a:t>5/9/2022</a:t>
            </a:fld>
            <a:endParaRPr lang="en-US"/>
          </a:p>
        </p:txBody>
      </p:sp>
      <p:sp>
        <p:nvSpPr>
          <p:cNvPr id="6" name="Footer Placeholder 5">
            <a:extLst>
              <a:ext uri="{FF2B5EF4-FFF2-40B4-BE49-F238E27FC236}">
                <a16:creationId xmlns:a16="http://schemas.microsoft.com/office/drawing/2014/main" id="{9783DEF6-1E6C-4D44-9869-5D3B4237166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BE1DD36-B056-4760-AABB-3AC9620097B6}"/>
              </a:ext>
            </a:extLst>
          </p:cNvPr>
          <p:cNvSpPr>
            <a:spLocks noGrp="1"/>
          </p:cNvSpPr>
          <p:nvPr>
            <p:ph type="sldNum" sz="quarter" idx="12"/>
          </p:nvPr>
        </p:nvSpPr>
        <p:spPr>
          <a:xfrm>
            <a:off x="8610600" y="6356350"/>
            <a:ext cx="2743200" cy="365125"/>
          </a:xfrm>
          <a:prstGeom prst="rect">
            <a:avLst/>
          </a:prstGeom>
        </p:spPr>
        <p:txBody>
          <a:bodyPr/>
          <a:lstStyle/>
          <a:p>
            <a:fld id="{DFC9A12A-D872-4615-B9B5-212CBAB06721}" type="slidenum">
              <a:rPr lang="en-US" smtClean="0"/>
              <a:t>‹N°›</a:t>
            </a:fld>
            <a:endParaRPr lang="en-US"/>
          </a:p>
        </p:txBody>
      </p:sp>
      <p:sp>
        <p:nvSpPr>
          <p:cNvPr id="9" name="Picture Placeholder 8">
            <a:extLst>
              <a:ext uri="{FF2B5EF4-FFF2-40B4-BE49-F238E27FC236}">
                <a16:creationId xmlns:a16="http://schemas.microsoft.com/office/drawing/2014/main" id="{BB78B222-D1D7-4322-B856-C944D7229112}"/>
              </a:ext>
            </a:extLst>
          </p:cNvPr>
          <p:cNvSpPr>
            <a:spLocks noGrp="1"/>
          </p:cNvSpPr>
          <p:nvPr>
            <p:ph type="pic" sz="quarter" idx="13"/>
          </p:nvPr>
        </p:nvSpPr>
        <p:spPr>
          <a:xfrm>
            <a:off x="5180014" y="0"/>
            <a:ext cx="6172199" cy="996950"/>
          </a:xfrm>
          <a:prstGeom prst="rect">
            <a:avLst/>
          </a:prstGeom>
        </p:spPr>
        <p:txBody>
          <a:bodyPr/>
          <a:lstStyle>
            <a:lvl1pPr>
              <a:defRPr sz="800"/>
            </a:lvl1pPr>
          </a:lstStyle>
          <a:p>
            <a:endParaRPr lang="en-US" dirty="0"/>
          </a:p>
        </p:txBody>
      </p:sp>
    </p:spTree>
    <p:extLst>
      <p:ext uri="{BB962C8B-B14F-4D97-AF65-F5344CB8AC3E}">
        <p14:creationId xmlns:p14="http://schemas.microsoft.com/office/powerpoint/2010/main" val="3544172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212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8" r:id="rId12"/>
  </p:sldLayoutIdLst>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microsoft.com/office/2007/relationships/hdphoto" Target="../media/hdphoto2.wdp"/><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jpg"/><Relationship Id="rId5" Type="http://schemas.microsoft.com/office/2007/relationships/hdphoto" Target="../media/hdphoto3.wdp"/><Relationship Id="rId4" Type="http://schemas.openxmlformats.org/officeDocument/2006/relationships/image" Target="../media/image12.png"/><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5.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5.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5.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5.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5.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5.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4B8B34BD-0523-4CEF-A7FD-ED3E4232F199}"/>
              </a:ext>
            </a:extLst>
          </p:cNvPr>
          <p:cNvSpPr/>
          <p:nvPr/>
        </p:nvSpPr>
        <p:spPr>
          <a:xfrm>
            <a:off x="1092577" y="7601337"/>
            <a:ext cx="3934691" cy="4960579"/>
          </a:xfrm>
          <a:prstGeom prst="roundRect">
            <a:avLst>
              <a:gd name="adj" fmla="val 7595"/>
            </a:avLst>
          </a:prstGeom>
          <a:solidFill>
            <a:srgbClr val="005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6" name="Group 15">
            <a:extLst>
              <a:ext uri="{FF2B5EF4-FFF2-40B4-BE49-F238E27FC236}">
                <a16:creationId xmlns:a16="http://schemas.microsoft.com/office/drawing/2014/main" id="{3E42CC3B-F35C-4C03-9318-29226BF57021}"/>
              </a:ext>
            </a:extLst>
          </p:cNvPr>
          <p:cNvGrpSpPr/>
          <p:nvPr/>
        </p:nvGrpSpPr>
        <p:grpSpPr>
          <a:xfrm>
            <a:off x="5210790" y="11030247"/>
            <a:ext cx="739116" cy="4960579"/>
            <a:chOff x="13653454" y="1033821"/>
            <a:chExt cx="739116" cy="4960579"/>
          </a:xfrm>
        </p:grpSpPr>
        <p:sp>
          <p:nvSpPr>
            <p:cNvPr id="17" name="Rectangle: Rounded Corners 16">
              <a:extLst>
                <a:ext uri="{FF2B5EF4-FFF2-40B4-BE49-F238E27FC236}">
                  <a16:creationId xmlns:a16="http://schemas.microsoft.com/office/drawing/2014/main" id="{1CD96848-6136-493B-9DEF-A96F63F0EC93}"/>
                </a:ext>
              </a:extLst>
            </p:cNvPr>
            <p:cNvSpPr/>
            <p:nvPr/>
          </p:nvSpPr>
          <p:spPr>
            <a:xfrm>
              <a:off x="13653454" y="1033821"/>
              <a:ext cx="739116" cy="4960579"/>
            </a:xfrm>
            <a:prstGeom prst="roundRect">
              <a:avLst>
                <a:gd name="adj" fmla="val 404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18" name="Group 17">
              <a:extLst>
                <a:ext uri="{FF2B5EF4-FFF2-40B4-BE49-F238E27FC236}">
                  <a16:creationId xmlns:a16="http://schemas.microsoft.com/office/drawing/2014/main" id="{F9AA96E5-37AD-456F-AF55-4FAA899E3CC9}"/>
                </a:ext>
              </a:extLst>
            </p:cNvPr>
            <p:cNvGrpSpPr/>
            <p:nvPr/>
          </p:nvGrpSpPr>
          <p:grpSpPr>
            <a:xfrm>
              <a:off x="13786931" y="4950961"/>
              <a:ext cx="471230" cy="471230"/>
              <a:chOff x="5879539" y="4659061"/>
              <a:chExt cx="471230" cy="471230"/>
            </a:xfrm>
          </p:grpSpPr>
          <p:sp>
            <p:nvSpPr>
              <p:cNvPr id="28" name="Oval 27">
                <a:extLst>
                  <a:ext uri="{FF2B5EF4-FFF2-40B4-BE49-F238E27FC236}">
                    <a16:creationId xmlns:a16="http://schemas.microsoft.com/office/drawing/2014/main" id="{A18C4FDC-23B4-410E-A250-A2857D2D403C}"/>
                  </a:ext>
                </a:extLst>
              </p:cNvPr>
              <p:cNvSpPr/>
              <p:nvPr/>
            </p:nvSpPr>
            <p:spPr>
              <a:xfrm>
                <a:off x="5879539" y="4659061"/>
                <a:ext cx="471230" cy="471230"/>
              </a:xfrm>
              <a:prstGeom prst="ellipse">
                <a:avLst/>
              </a:prstGeom>
              <a:solidFill>
                <a:schemeClr val="accent1">
                  <a:alpha val="2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sp>
            <p:nvSpPr>
              <p:cNvPr id="29" name="Oval 28">
                <a:extLst>
                  <a:ext uri="{FF2B5EF4-FFF2-40B4-BE49-F238E27FC236}">
                    <a16:creationId xmlns:a16="http://schemas.microsoft.com/office/drawing/2014/main" id="{E0EBB743-312A-49E6-B04E-8FCA37E180F0}"/>
                  </a:ext>
                </a:extLst>
              </p:cNvPr>
              <p:cNvSpPr/>
              <p:nvPr/>
            </p:nvSpPr>
            <p:spPr>
              <a:xfrm>
                <a:off x="5978495" y="4758017"/>
                <a:ext cx="273318" cy="273318"/>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srgbClr val="FFFFFF"/>
                    </a:solidFill>
                    <a:effectLst/>
                    <a:uLnTx/>
                    <a:uFillTx/>
                    <a:latin typeface="Century Gothic" panose="020B0502020202020204" pitchFamily="34" charset="0"/>
                  </a:rPr>
                  <a:t>4</a:t>
                </a:r>
              </a:p>
            </p:txBody>
          </p:sp>
        </p:grpSp>
        <p:grpSp>
          <p:nvGrpSpPr>
            <p:cNvPr id="19" name="Group 18">
              <a:extLst>
                <a:ext uri="{FF2B5EF4-FFF2-40B4-BE49-F238E27FC236}">
                  <a16:creationId xmlns:a16="http://schemas.microsoft.com/office/drawing/2014/main" id="{ACC577C5-922A-4E88-BBC9-6A066B2435AA}"/>
                </a:ext>
              </a:extLst>
            </p:cNvPr>
            <p:cNvGrpSpPr/>
            <p:nvPr/>
          </p:nvGrpSpPr>
          <p:grpSpPr>
            <a:xfrm>
              <a:off x="13786931" y="3787059"/>
              <a:ext cx="471230" cy="471230"/>
              <a:chOff x="5879539" y="3701037"/>
              <a:chExt cx="471230" cy="471230"/>
            </a:xfrm>
          </p:grpSpPr>
          <p:sp>
            <p:nvSpPr>
              <p:cNvPr id="26" name="Oval 25">
                <a:extLst>
                  <a:ext uri="{FF2B5EF4-FFF2-40B4-BE49-F238E27FC236}">
                    <a16:creationId xmlns:a16="http://schemas.microsoft.com/office/drawing/2014/main" id="{541BB491-8388-47BC-B144-B40534170725}"/>
                  </a:ext>
                </a:extLst>
              </p:cNvPr>
              <p:cNvSpPr/>
              <p:nvPr/>
            </p:nvSpPr>
            <p:spPr>
              <a:xfrm>
                <a:off x="5879539" y="3701037"/>
                <a:ext cx="471230" cy="471230"/>
              </a:xfrm>
              <a:prstGeom prst="ellipse">
                <a:avLst/>
              </a:prstGeom>
              <a:solidFill>
                <a:schemeClr val="accent1">
                  <a:alpha val="2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sp>
            <p:nvSpPr>
              <p:cNvPr id="27" name="Oval 26">
                <a:extLst>
                  <a:ext uri="{FF2B5EF4-FFF2-40B4-BE49-F238E27FC236}">
                    <a16:creationId xmlns:a16="http://schemas.microsoft.com/office/drawing/2014/main" id="{A997210F-51A7-4F73-B7F6-503A287B6556}"/>
                  </a:ext>
                </a:extLst>
              </p:cNvPr>
              <p:cNvSpPr/>
              <p:nvPr/>
            </p:nvSpPr>
            <p:spPr>
              <a:xfrm>
                <a:off x="5978495" y="3799993"/>
                <a:ext cx="273318" cy="273318"/>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srgbClr val="FFFFFF"/>
                    </a:solidFill>
                    <a:effectLst/>
                    <a:uLnTx/>
                    <a:uFillTx/>
                    <a:latin typeface="Century Gothic" panose="020B0502020202020204" pitchFamily="34" charset="0"/>
                  </a:rPr>
                  <a:t>3</a:t>
                </a:r>
              </a:p>
            </p:txBody>
          </p:sp>
        </p:grpSp>
        <p:grpSp>
          <p:nvGrpSpPr>
            <p:cNvPr id="20" name="Group 19">
              <a:extLst>
                <a:ext uri="{FF2B5EF4-FFF2-40B4-BE49-F238E27FC236}">
                  <a16:creationId xmlns:a16="http://schemas.microsoft.com/office/drawing/2014/main" id="{0B431209-7CB3-430C-91F5-F5D1034D25BD}"/>
                </a:ext>
              </a:extLst>
            </p:cNvPr>
            <p:cNvGrpSpPr/>
            <p:nvPr/>
          </p:nvGrpSpPr>
          <p:grpSpPr>
            <a:xfrm>
              <a:off x="13786931" y="2669986"/>
              <a:ext cx="471230" cy="471230"/>
              <a:chOff x="5879539" y="2743013"/>
              <a:chExt cx="471230" cy="471230"/>
            </a:xfrm>
          </p:grpSpPr>
          <p:sp>
            <p:nvSpPr>
              <p:cNvPr id="24" name="Oval 23">
                <a:extLst>
                  <a:ext uri="{FF2B5EF4-FFF2-40B4-BE49-F238E27FC236}">
                    <a16:creationId xmlns:a16="http://schemas.microsoft.com/office/drawing/2014/main" id="{2F610625-26B9-4B64-8AFE-019725498B42}"/>
                  </a:ext>
                </a:extLst>
              </p:cNvPr>
              <p:cNvSpPr/>
              <p:nvPr/>
            </p:nvSpPr>
            <p:spPr>
              <a:xfrm>
                <a:off x="5879539" y="2743013"/>
                <a:ext cx="471230" cy="471230"/>
              </a:xfrm>
              <a:prstGeom prst="ellipse">
                <a:avLst/>
              </a:prstGeom>
              <a:solidFill>
                <a:schemeClr val="accent1">
                  <a:alpha val="2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sp>
            <p:nvSpPr>
              <p:cNvPr id="25" name="Oval 24">
                <a:extLst>
                  <a:ext uri="{FF2B5EF4-FFF2-40B4-BE49-F238E27FC236}">
                    <a16:creationId xmlns:a16="http://schemas.microsoft.com/office/drawing/2014/main" id="{1CADEBA0-956C-43CC-B9AF-8DBEF3625A92}"/>
                  </a:ext>
                </a:extLst>
              </p:cNvPr>
              <p:cNvSpPr/>
              <p:nvPr/>
            </p:nvSpPr>
            <p:spPr>
              <a:xfrm>
                <a:off x="5978495" y="2841969"/>
                <a:ext cx="273318" cy="273318"/>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entury Gothic" panose="020B0502020202020204" pitchFamily="34" charset="0"/>
                  </a:rPr>
                  <a:t>2</a:t>
                </a: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grpSp>
        <p:grpSp>
          <p:nvGrpSpPr>
            <p:cNvPr id="21" name="Group 20">
              <a:extLst>
                <a:ext uri="{FF2B5EF4-FFF2-40B4-BE49-F238E27FC236}">
                  <a16:creationId xmlns:a16="http://schemas.microsoft.com/office/drawing/2014/main" id="{061C2980-2982-40FA-B602-883299E9C914}"/>
                </a:ext>
              </a:extLst>
            </p:cNvPr>
            <p:cNvGrpSpPr/>
            <p:nvPr/>
          </p:nvGrpSpPr>
          <p:grpSpPr>
            <a:xfrm>
              <a:off x="13786931" y="1594688"/>
              <a:ext cx="471230" cy="471230"/>
              <a:chOff x="5879539" y="1784988"/>
              <a:chExt cx="471230" cy="471230"/>
            </a:xfrm>
          </p:grpSpPr>
          <p:sp>
            <p:nvSpPr>
              <p:cNvPr id="22" name="Oval 21">
                <a:extLst>
                  <a:ext uri="{FF2B5EF4-FFF2-40B4-BE49-F238E27FC236}">
                    <a16:creationId xmlns:a16="http://schemas.microsoft.com/office/drawing/2014/main" id="{F81127DA-975B-4F7B-A945-9FCCBB7E80FD}"/>
                  </a:ext>
                </a:extLst>
              </p:cNvPr>
              <p:cNvSpPr/>
              <p:nvPr/>
            </p:nvSpPr>
            <p:spPr>
              <a:xfrm>
                <a:off x="5879539" y="1784988"/>
                <a:ext cx="471230" cy="471230"/>
              </a:xfrm>
              <a:prstGeom prst="ellipse">
                <a:avLst/>
              </a:prstGeom>
              <a:solidFill>
                <a:schemeClr val="accent1">
                  <a:alpha val="2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sp>
            <p:nvSpPr>
              <p:cNvPr id="23" name="Oval 22">
                <a:extLst>
                  <a:ext uri="{FF2B5EF4-FFF2-40B4-BE49-F238E27FC236}">
                    <a16:creationId xmlns:a16="http://schemas.microsoft.com/office/drawing/2014/main" id="{1D14B41D-9B6D-4E78-AB15-F48B82C29FD7}"/>
                  </a:ext>
                </a:extLst>
              </p:cNvPr>
              <p:cNvSpPr/>
              <p:nvPr/>
            </p:nvSpPr>
            <p:spPr>
              <a:xfrm>
                <a:off x="5978495" y="1883944"/>
                <a:ext cx="273318" cy="273318"/>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entury Gothic" panose="020B0502020202020204" pitchFamily="34" charset="0"/>
                  </a:rPr>
                  <a:t>1</a:t>
                </a: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grpSp>
      </p:grpSp>
      <p:grpSp>
        <p:nvGrpSpPr>
          <p:cNvPr id="30" name="Group 29">
            <a:extLst>
              <a:ext uri="{FF2B5EF4-FFF2-40B4-BE49-F238E27FC236}">
                <a16:creationId xmlns:a16="http://schemas.microsoft.com/office/drawing/2014/main" id="{920A4D83-3EDD-4563-9FB7-3151A165B99C}"/>
              </a:ext>
            </a:extLst>
          </p:cNvPr>
          <p:cNvGrpSpPr/>
          <p:nvPr/>
        </p:nvGrpSpPr>
        <p:grpSpPr>
          <a:xfrm>
            <a:off x="1284103" y="20505326"/>
            <a:ext cx="3512575" cy="1027253"/>
            <a:chOff x="1284103" y="4672950"/>
            <a:chExt cx="3512575" cy="1027253"/>
          </a:xfrm>
        </p:grpSpPr>
        <p:sp>
          <p:nvSpPr>
            <p:cNvPr id="31" name="Rectangle: Rounded Corners 30">
              <a:extLst>
                <a:ext uri="{FF2B5EF4-FFF2-40B4-BE49-F238E27FC236}">
                  <a16:creationId xmlns:a16="http://schemas.microsoft.com/office/drawing/2014/main" id="{9D57BB73-02C1-40D2-80C7-2396184D44CE}"/>
                </a:ext>
              </a:extLst>
            </p:cNvPr>
            <p:cNvSpPr/>
            <p:nvPr/>
          </p:nvSpPr>
          <p:spPr>
            <a:xfrm>
              <a:off x="1302511" y="4672950"/>
              <a:ext cx="3494167" cy="1027253"/>
            </a:xfrm>
            <a:prstGeom prst="roundRect">
              <a:avLst>
                <a:gd name="adj" fmla="val 33750"/>
              </a:avLst>
            </a:prstGeom>
            <a:solidFill>
              <a:srgbClr val="0073FE">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2" name="TextBox 31">
              <a:extLst>
                <a:ext uri="{FF2B5EF4-FFF2-40B4-BE49-F238E27FC236}">
                  <a16:creationId xmlns:a16="http://schemas.microsoft.com/office/drawing/2014/main" id="{90059F23-9B63-45F0-91E4-71B6FD221770}"/>
                </a:ext>
              </a:extLst>
            </p:cNvPr>
            <p:cNvSpPr txBox="1"/>
            <p:nvPr/>
          </p:nvSpPr>
          <p:spPr>
            <a:xfrm flipH="1">
              <a:off x="1284103" y="4862866"/>
              <a:ext cx="3430264" cy="647421"/>
            </a:xfrm>
            <a:prstGeom prst="rect">
              <a:avLst/>
            </a:prstGeom>
            <a:noFill/>
          </p:spPr>
          <p:txBody>
            <a:bodyPr wrap="square" tIns="0" rtlCol="0">
              <a:spAutoFit/>
            </a:bodyPr>
            <a:lstStyle/>
            <a:p>
              <a:pPr algn="r">
                <a:lnSpc>
                  <a:spcPts val="1600"/>
                </a:lnSpc>
              </a:pPr>
              <a:r>
                <a:rPr lang="en-US" sz="1300" dirty="0">
                  <a:solidFill>
                    <a:schemeClr val="bg1"/>
                  </a:solidFill>
                  <a:latin typeface="Century Gothic" panose="020B0502020202020204" pitchFamily="34" charset="0"/>
                </a:rPr>
                <a:t>Our application connects you with others who are similar and offer you to become a referrer &amp; make money.</a:t>
              </a:r>
            </a:p>
          </p:txBody>
        </p:sp>
      </p:grpSp>
      <p:grpSp>
        <p:nvGrpSpPr>
          <p:cNvPr id="33" name="Group 32">
            <a:extLst>
              <a:ext uri="{FF2B5EF4-FFF2-40B4-BE49-F238E27FC236}">
                <a16:creationId xmlns:a16="http://schemas.microsoft.com/office/drawing/2014/main" id="{F38C587D-FB56-4FDE-B3C3-0E69F9507D39}"/>
              </a:ext>
            </a:extLst>
          </p:cNvPr>
          <p:cNvGrpSpPr/>
          <p:nvPr/>
        </p:nvGrpSpPr>
        <p:grpSpPr>
          <a:xfrm>
            <a:off x="1302511" y="17171652"/>
            <a:ext cx="3494167" cy="1027253"/>
            <a:chOff x="1302511" y="3558309"/>
            <a:chExt cx="3494167" cy="1027253"/>
          </a:xfrm>
        </p:grpSpPr>
        <p:sp>
          <p:nvSpPr>
            <p:cNvPr id="34" name="Rectangle: Rounded Corners 33">
              <a:extLst>
                <a:ext uri="{FF2B5EF4-FFF2-40B4-BE49-F238E27FC236}">
                  <a16:creationId xmlns:a16="http://schemas.microsoft.com/office/drawing/2014/main" id="{00995CDD-B6C2-48A5-94C0-FCAB79850074}"/>
                </a:ext>
              </a:extLst>
            </p:cNvPr>
            <p:cNvSpPr/>
            <p:nvPr/>
          </p:nvSpPr>
          <p:spPr>
            <a:xfrm>
              <a:off x="1302511" y="3558309"/>
              <a:ext cx="3494167" cy="1027253"/>
            </a:xfrm>
            <a:prstGeom prst="roundRect">
              <a:avLst>
                <a:gd name="adj" fmla="val 33750"/>
              </a:avLst>
            </a:prstGeom>
            <a:solidFill>
              <a:srgbClr val="0073FE">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5" name="TextBox 34">
              <a:extLst>
                <a:ext uri="{FF2B5EF4-FFF2-40B4-BE49-F238E27FC236}">
                  <a16:creationId xmlns:a16="http://schemas.microsoft.com/office/drawing/2014/main" id="{4852C1A2-83BA-4400-9307-A9122E74E9F7}"/>
                </a:ext>
              </a:extLst>
            </p:cNvPr>
            <p:cNvSpPr txBox="1"/>
            <p:nvPr/>
          </p:nvSpPr>
          <p:spPr>
            <a:xfrm flipH="1">
              <a:off x="1412011" y="3748225"/>
              <a:ext cx="3275167" cy="647421"/>
            </a:xfrm>
            <a:prstGeom prst="rect">
              <a:avLst/>
            </a:prstGeom>
            <a:noFill/>
          </p:spPr>
          <p:txBody>
            <a:bodyPr wrap="square" tIns="0" rtlCol="0">
              <a:spAutoFit/>
            </a:bodyPr>
            <a:lstStyle/>
            <a:p>
              <a:pPr algn="r">
                <a:lnSpc>
                  <a:spcPts val="1600"/>
                </a:lnSpc>
              </a:pPr>
              <a:r>
                <a:rPr lang="en-US" sz="1300" dirty="0">
                  <a:solidFill>
                    <a:schemeClr val="bg1"/>
                  </a:solidFill>
                  <a:latin typeface="Century Gothic" panose="020B0502020202020204" pitchFamily="34" charset="0"/>
                </a:rPr>
                <a:t>Users can save money and generate commissions on the go through our service and with  zero emissions.</a:t>
              </a:r>
            </a:p>
          </p:txBody>
        </p:sp>
      </p:grpSp>
      <p:grpSp>
        <p:nvGrpSpPr>
          <p:cNvPr id="36" name="Group 35">
            <a:extLst>
              <a:ext uri="{FF2B5EF4-FFF2-40B4-BE49-F238E27FC236}">
                <a16:creationId xmlns:a16="http://schemas.microsoft.com/office/drawing/2014/main" id="{A6D0898F-C773-4E62-9210-A52F2A24021C}"/>
              </a:ext>
            </a:extLst>
          </p:cNvPr>
          <p:cNvGrpSpPr/>
          <p:nvPr/>
        </p:nvGrpSpPr>
        <p:grpSpPr>
          <a:xfrm>
            <a:off x="1284102" y="14596143"/>
            <a:ext cx="3494167" cy="1027253"/>
            <a:chOff x="1284102" y="2443668"/>
            <a:chExt cx="3494167" cy="1027253"/>
          </a:xfrm>
        </p:grpSpPr>
        <p:sp>
          <p:nvSpPr>
            <p:cNvPr id="37" name="Rectangle: Rounded Corners 36">
              <a:extLst>
                <a:ext uri="{FF2B5EF4-FFF2-40B4-BE49-F238E27FC236}">
                  <a16:creationId xmlns:a16="http://schemas.microsoft.com/office/drawing/2014/main" id="{13E624B3-7F86-4003-91D5-6AAA60128A40}"/>
                </a:ext>
              </a:extLst>
            </p:cNvPr>
            <p:cNvSpPr/>
            <p:nvPr/>
          </p:nvSpPr>
          <p:spPr>
            <a:xfrm>
              <a:off x="1284102" y="2443668"/>
              <a:ext cx="3494167" cy="1027253"/>
            </a:xfrm>
            <a:prstGeom prst="roundRect">
              <a:avLst>
                <a:gd name="adj" fmla="val 33750"/>
              </a:avLst>
            </a:prstGeom>
            <a:solidFill>
              <a:srgbClr val="0073FE">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8" name="TextBox 37">
              <a:extLst>
                <a:ext uri="{FF2B5EF4-FFF2-40B4-BE49-F238E27FC236}">
                  <a16:creationId xmlns:a16="http://schemas.microsoft.com/office/drawing/2014/main" id="{26B6D790-05D2-403A-982D-09F0C1A53ED8}"/>
                </a:ext>
              </a:extLst>
            </p:cNvPr>
            <p:cNvSpPr txBox="1"/>
            <p:nvPr/>
          </p:nvSpPr>
          <p:spPr>
            <a:xfrm flipH="1">
              <a:off x="1440251" y="2633584"/>
              <a:ext cx="3181868" cy="647421"/>
            </a:xfrm>
            <a:prstGeom prst="rect">
              <a:avLst/>
            </a:prstGeom>
            <a:noFill/>
          </p:spPr>
          <p:txBody>
            <a:bodyPr wrap="square" tIns="0" rtlCol="0">
              <a:spAutoFit/>
            </a:bodyPr>
            <a:lstStyle/>
            <a:p>
              <a:pPr algn="r">
                <a:lnSpc>
                  <a:spcPts val="1600"/>
                </a:lnSpc>
              </a:pPr>
              <a:r>
                <a:rPr lang="en-US" sz="1300" dirty="0">
                  <a:solidFill>
                    <a:schemeClr val="bg1"/>
                  </a:solidFill>
                  <a:latin typeface="Century Gothic" panose="020B0502020202020204" pitchFamily="34" charset="0"/>
                </a:rPr>
                <a:t>We offer any destination, at any time. We’ve invented a solution to cut down 99% of  time &amp; costs.</a:t>
              </a:r>
            </a:p>
          </p:txBody>
        </p:sp>
      </p:grpSp>
      <p:grpSp>
        <p:nvGrpSpPr>
          <p:cNvPr id="39" name="Group 38">
            <a:extLst>
              <a:ext uri="{FF2B5EF4-FFF2-40B4-BE49-F238E27FC236}">
                <a16:creationId xmlns:a16="http://schemas.microsoft.com/office/drawing/2014/main" id="{F7EF1FCE-369E-496C-99E2-E1D2B89F4200}"/>
              </a:ext>
            </a:extLst>
          </p:cNvPr>
          <p:cNvGrpSpPr/>
          <p:nvPr/>
        </p:nvGrpSpPr>
        <p:grpSpPr>
          <a:xfrm>
            <a:off x="1284102" y="10662817"/>
            <a:ext cx="3494167" cy="1027253"/>
            <a:chOff x="1284102" y="1329027"/>
            <a:chExt cx="3494167" cy="1027253"/>
          </a:xfrm>
        </p:grpSpPr>
        <p:sp>
          <p:nvSpPr>
            <p:cNvPr id="40" name="Rectangle: Rounded Corners 39">
              <a:extLst>
                <a:ext uri="{FF2B5EF4-FFF2-40B4-BE49-F238E27FC236}">
                  <a16:creationId xmlns:a16="http://schemas.microsoft.com/office/drawing/2014/main" id="{D6F6F3B7-1A96-4A4E-A5FE-8C8F427EB74C}"/>
                </a:ext>
              </a:extLst>
            </p:cNvPr>
            <p:cNvSpPr/>
            <p:nvPr/>
          </p:nvSpPr>
          <p:spPr>
            <a:xfrm>
              <a:off x="1284102" y="1329027"/>
              <a:ext cx="3494167" cy="1027253"/>
            </a:xfrm>
            <a:prstGeom prst="roundRect">
              <a:avLst>
                <a:gd name="adj" fmla="val 33750"/>
              </a:avLst>
            </a:prstGeom>
            <a:solidFill>
              <a:srgbClr val="0073FE">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1" name="TextBox 40">
              <a:extLst>
                <a:ext uri="{FF2B5EF4-FFF2-40B4-BE49-F238E27FC236}">
                  <a16:creationId xmlns:a16="http://schemas.microsoft.com/office/drawing/2014/main" id="{69191925-7AA0-437D-9A3C-E2D5C1271FBB}"/>
                </a:ext>
              </a:extLst>
            </p:cNvPr>
            <p:cNvSpPr txBox="1"/>
            <p:nvPr/>
          </p:nvSpPr>
          <p:spPr>
            <a:xfrm flipH="1">
              <a:off x="1506990" y="1518943"/>
              <a:ext cx="3048390" cy="647421"/>
            </a:xfrm>
            <a:prstGeom prst="rect">
              <a:avLst/>
            </a:prstGeom>
            <a:noFill/>
          </p:spPr>
          <p:txBody>
            <a:bodyPr wrap="square" tIns="0" rtlCol="0">
              <a:spAutoFit/>
            </a:bodyPr>
            <a:lstStyle/>
            <a:p>
              <a:pPr algn="r">
                <a:lnSpc>
                  <a:spcPts val="1600"/>
                </a:lnSpc>
              </a:pPr>
              <a:r>
                <a:rPr lang="en-US" sz="1300" dirty="0">
                  <a:solidFill>
                    <a:schemeClr val="bg1"/>
                  </a:solidFill>
                  <a:latin typeface="Century Gothic" panose="020B0502020202020204" pitchFamily="34" charset="0"/>
                </a:rPr>
                <a:t>We offer a product that can allow our users to save more money and earn passive income.</a:t>
              </a:r>
            </a:p>
          </p:txBody>
        </p:sp>
      </p:grpSp>
      <p:sp>
        <p:nvSpPr>
          <p:cNvPr id="11" name="Rectangle 10">
            <a:extLst>
              <a:ext uri="{FF2B5EF4-FFF2-40B4-BE49-F238E27FC236}">
                <a16:creationId xmlns:a16="http://schemas.microsoft.com/office/drawing/2014/main" id="{C3FBEBFF-06F5-4329-AAF4-5111F5D86319}"/>
              </a:ext>
            </a:extLst>
          </p:cNvPr>
          <p:cNvSpPr/>
          <p:nvPr/>
        </p:nvSpPr>
        <p:spPr>
          <a:xfrm>
            <a:off x="6086844" y="402967"/>
            <a:ext cx="6105156" cy="6873238"/>
          </a:xfrm>
          <a:prstGeom prst="rect">
            <a:avLst/>
          </a:prstGeom>
          <a:solidFill>
            <a:srgbClr val="F2F3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TextBox 5">
            <a:extLst>
              <a:ext uri="{FF2B5EF4-FFF2-40B4-BE49-F238E27FC236}">
                <a16:creationId xmlns:a16="http://schemas.microsoft.com/office/drawing/2014/main" id="{A4842D40-A958-4613-9C82-C902381573E7}"/>
              </a:ext>
            </a:extLst>
          </p:cNvPr>
          <p:cNvSpPr txBox="1"/>
          <p:nvPr/>
        </p:nvSpPr>
        <p:spPr>
          <a:xfrm>
            <a:off x="13517022" y="3659302"/>
            <a:ext cx="1398140" cy="461665"/>
          </a:xfrm>
          <a:prstGeom prst="rect">
            <a:avLst/>
          </a:prstGeom>
          <a:noFill/>
        </p:spPr>
        <p:txBody>
          <a:bodyPr wrap="none" rtlCol="0">
            <a:spAutoFit/>
          </a:bodyPr>
          <a:lstStyle/>
          <a:p>
            <a:r>
              <a:rPr lang="en-US" sz="2400" b="1" dirty="0">
                <a:solidFill>
                  <a:schemeClr val="accent1"/>
                </a:solidFill>
                <a:latin typeface="Century Gothic" panose="020B0502020202020204" pitchFamily="34" charset="0"/>
              </a:rPr>
              <a:t>In Detail</a:t>
            </a:r>
          </a:p>
        </p:txBody>
      </p:sp>
      <p:sp>
        <p:nvSpPr>
          <p:cNvPr id="10" name="Textfeld 24">
            <a:extLst>
              <a:ext uri="{FF2B5EF4-FFF2-40B4-BE49-F238E27FC236}">
                <a16:creationId xmlns:a16="http://schemas.microsoft.com/office/drawing/2014/main" id="{1E9F779F-18FB-49CA-A070-4A513923A4D0}"/>
              </a:ext>
            </a:extLst>
          </p:cNvPr>
          <p:cNvSpPr txBox="1"/>
          <p:nvPr/>
        </p:nvSpPr>
        <p:spPr>
          <a:xfrm>
            <a:off x="13517022" y="2639257"/>
            <a:ext cx="9847868" cy="1200329"/>
          </a:xfrm>
          <a:prstGeom prst="rect">
            <a:avLst/>
          </a:prstGeom>
          <a:noFill/>
        </p:spPr>
        <p:txBody>
          <a:bodyPr wrap="square" rtlCol="0">
            <a:spAutoFit/>
          </a:bodyPr>
          <a:lstStyle>
            <a:defPPr>
              <a:defRPr lang="en-US"/>
            </a:defPPr>
            <a:lvl1pPr algn="ctr">
              <a:defRPr sz="3500" b="1">
                <a:latin typeface="Century Gothic" panose="020B0502020202020204" pitchFamily="34" charset="0"/>
              </a:defRPr>
            </a:lvl1pPr>
          </a:lstStyle>
          <a:p>
            <a:r>
              <a:rPr lang="en-US" sz="7200" spc="540" dirty="0">
                <a:gradFill flip="none" rotWithShape="1">
                  <a:gsLst>
                    <a:gs pos="0">
                      <a:srgbClr val="005FD2"/>
                    </a:gs>
                    <a:gs pos="50000">
                      <a:srgbClr val="0073FE"/>
                    </a:gs>
                    <a:gs pos="100000">
                      <a:srgbClr val="579FFF"/>
                    </a:gs>
                  </a:gsLst>
                  <a:lin ang="0" scaled="1"/>
                  <a:tileRect/>
                </a:gradFill>
              </a:rPr>
              <a:t>SOLUTION</a:t>
            </a:r>
            <a:endParaRPr lang="de-DE" sz="7200" spc="540" dirty="0">
              <a:gradFill flip="none" rotWithShape="1">
                <a:gsLst>
                  <a:gs pos="0">
                    <a:srgbClr val="005FD2"/>
                  </a:gs>
                  <a:gs pos="50000">
                    <a:srgbClr val="0073FE"/>
                  </a:gs>
                  <a:gs pos="100000">
                    <a:srgbClr val="579FFF"/>
                  </a:gs>
                </a:gsLst>
                <a:lin ang="0" scaled="1"/>
                <a:tileRect/>
              </a:gradFill>
            </a:endParaRPr>
          </a:p>
        </p:txBody>
      </p:sp>
      <p:sp>
        <p:nvSpPr>
          <p:cNvPr id="42" name="Freeform: Shape 41">
            <a:extLst>
              <a:ext uri="{FF2B5EF4-FFF2-40B4-BE49-F238E27FC236}">
                <a16:creationId xmlns:a16="http://schemas.microsoft.com/office/drawing/2014/main" id="{1AE057D3-C18F-4DB4-A73B-3D201D14366A}"/>
              </a:ext>
            </a:extLst>
          </p:cNvPr>
          <p:cNvSpPr/>
          <p:nvPr/>
        </p:nvSpPr>
        <p:spPr>
          <a:xfrm rot="4622647">
            <a:off x="-4805865" y="30837"/>
            <a:ext cx="5598247" cy="5688434"/>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43" name="Freeform: Shape 42">
            <a:extLst>
              <a:ext uri="{FF2B5EF4-FFF2-40B4-BE49-F238E27FC236}">
                <a16:creationId xmlns:a16="http://schemas.microsoft.com/office/drawing/2014/main" id="{5FDAB252-287A-4C57-9FD9-91D17FACE565}"/>
              </a:ext>
            </a:extLst>
          </p:cNvPr>
          <p:cNvSpPr/>
          <p:nvPr/>
        </p:nvSpPr>
        <p:spPr>
          <a:xfrm rot="2922205">
            <a:off x="-4920662" y="2478968"/>
            <a:ext cx="5438376" cy="4917262"/>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pic>
        <p:nvPicPr>
          <p:cNvPr id="44" name="Picture Placeholder 72">
            <a:extLst>
              <a:ext uri="{FF2B5EF4-FFF2-40B4-BE49-F238E27FC236}">
                <a16:creationId xmlns:a16="http://schemas.microsoft.com/office/drawing/2014/main" id="{4EDBC397-D402-4C64-93BB-FF27E9A1BA86}"/>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3060" b="34406"/>
          <a:stretch/>
        </p:blipFill>
        <p:spPr>
          <a:xfrm flipH="1">
            <a:off x="8606972" y="-15238"/>
            <a:ext cx="6703714" cy="6873238"/>
          </a:xfrm>
          <a:prstGeom prst="rect">
            <a:avLst/>
          </a:prstGeom>
          <a:solidFill>
            <a:srgbClr val="F2F2F2">
              <a:alpha val="40000"/>
            </a:srgbClr>
          </a:solidFill>
        </p:spPr>
      </p:pic>
      <p:sp>
        <p:nvSpPr>
          <p:cNvPr id="45" name="Titre 1">
            <a:extLst>
              <a:ext uri="{FF2B5EF4-FFF2-40B4-BE49-F238E27FC236}">
                <a16:creationId xmlns:a16="http://schemas.microsoft.com/office/drawing/2014/main" id="{698A2B6F-7316-869C-8F36-AEC3B968FEC7}"/>
              </a:ext>
            </a:extLst>
          </p:cNvPr>
          <p:cNvSpPr txBox="1">
            <a:spLocks/>
          </p:cNvSpPr>
          <p:nvPr/>
        </p:nvSpPr>
        <p:spPr>
          <a:xfrm>
            <a:off x="1097280" y="758952"/>
            <a:ext cx="11290434" cy="35661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6600" dirty="0" smtClean="0"/>
              <a:t>Projet </a:t>
            </a:r>
            <a:r>
              <a:rPr lang="fr-FR" sz="6600" dirty="0" err="1" smtClean="0"/>
              <a:t>tutoré</a:t>
            </a:r>
            <a:r>
              <a:rPr lang="fr-FR" sz="7200" dirty="0" smtClean="0"/>
              <a:t>:</a:t>
            </a:r>
            <a:br>
              <a:rPr lang="fr-FR" sz="7200" dirty="0" smtClean="0"/>
            </a:br>
            <a:r>
              <a:rPr lang="fr-FR" sz="7200" dirty="0" smtClean="0">
                <a:solidFill>
                  <a:schemeClr val="accent1">
                    <a:lumMod val="50000"/>
                  </a:schemeClr>
                </a:solidFill>
                <a:latin typeface="Calisto MT" panose="02040603050505030304" pitchFamily="18" charset="0"/>
              </a:rPr>
              <a:t>BUSINESS INTELIGENCE</a:t>
            </a:r>
            <a:endParaRPr lang="fr-FR" sz="7200" dirty="0">
              <a:solidFill>
                <a:schemeClr val="accent1">
                  <a:lumMod val="50000"/>
                </a:schemeClr>
              </a:solidFill>
              <a:latin typeface="Calisto MT" panose="02040603050505030304" pitchFamily="18" charset="0"/>
            </a:endParaRPr>
          </a:p>
        </p:txBody>
      </p:sp>
      <p:sp>
        <p:nvSpPr>
          <p:cNvPr id="46" name="Sous-titre 2">
            <a:extLst>
              <a:ext uri="{FF2B5EF4-FFF2-40B4-BE49-F238E27FC236}">
                <a16:creationId xmlns:a16="http://schemas.microsoft.com/office/drawing/2014/main" id="{EF8BD6F6-1BB7-3532-4EE3-2EA7DAAB5877}"/>
              </a:ext>
            </a:extLst>
          </p:cNvPr>
          <p:cNvSpPr txBox="1">
            <a:spLocks/>
          </p:cNvSpPr>
          <p:nvPr/>
        </p:nvSpPr>
        <p:spPr>
          <a:xfrm>
            <a:off x="1284102" y="4076534"/>
            <a:ext cx="10058400" cy="1143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800" dirty="0" err="1" smtClean="0"/>
              <a:t>Presenté</a:t>
            </a:r>
            <a:r>
              <a:rPr lang="fr-FR" sz="1800" dirty="0" smtClean="0"/>
              <a:t> à: </a:t>
            </a:r>
            <a:r>
              <a:rPr lang="fr-FR" sz="1800" dirty="0" err="1" smtClean="0"/>
              <a:t>Pr.Said</a:t>
            </a:r>
            <a:r>
              <a:rPr lang="fr-FR" sz="1800" dirty="0" smtClean="0"/>
              <a:t> </a:t>
            </a:r>
            <a:r>
              <a:rPr lang="fr-FR" sz="1800" dirty="0" err="1" smtClean="0"/>
              <a:t>Tkatek</a:t>
            </a:r>
            <a:endParaRPr lang="fr-FR" sz="1800" dirty="0" smtClean="0"/>
          </a:p>
          <a:p>
            <a:endParaRPr lang="fr-FR" sz="1800" dirty="0" smtClean="0"/>
          </a:p>
          <a:p>
            <a:r>
              <a:rPr lang="fr-FR" sz="1800" dirty="0" smtClean="0"/>
              <a:t>Réalisé par :</a:t>
            </a:r>
          </a:p>
          <a:p>
            <a:r>
              <a:rPr lang="fr-FR" sz="1800" dirty="0" err="1" smtClean="0"/>
              <a:t>Benlamhaira</a:t>
            </a:r>
            <a:r>
              <a:rPr lang="fr-FR" sz="1800" dirty="0" smtClean="0"/>
              <a:t> </a:t>
            </a:r>
            <a:r>
              <a:rPr lang="fr-FR" sz="1800" dirty="0" err="1" smtClean="0"/>
              <a:t>oumaima</a:t>
            </a:r>
            <a:r>
              <a:rPr lang="fr-FR" sz="1800" dirty="0" smtClean="0"/>
              <a:t>                  </a:t>
            </a:r>
            <a:r>
              <a:rPr lang="fr-FR" sz="1800" dirty="0" err="1" smtClean="0"/>
              <a:t>Bourached</a:t>
            </a:r>
            <a:r>
              <a:rPr lang="fr-FR" sz="1800" dirty="0" smtClean="0"/>
              <a:t> </a:t>
            </a:r>
            <a:r>
              <a:rPr lang="fr-FR" sz="1800" dirty="0" err="1" smtClean="0"/>
              <a:t>Douha</a:t>
            </a:r>
            <a:r>
              <a:rPr lang="fr-FR" sz="1800" dirty="0" smtClean="0"/>
              <a:t> </a:t>
            </a:r>
            <a:endParaRPr lang="fr-FR" sz="1800" dirty="0"/>
          </a:p>
        </p:txBody>
      </p:sp>
    </p:spTree>
    <p:extLst>
      <p:ext uri="{BB962C8B-B14F-4D97-AF65-F5344CB8AC3E}">
        <p14:creationId xmlns:p14="http://schemas.microsoft.com/office/powerpoint/2010/main" val="4128268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199A118A-6376-43FA-BAE5-91B8FCB35B64}"/>
              </a:ext>
            </a:extLst>
          </p:cNvPr>
          <p:cNvSpPr/>
          <p:nvPr/>
        </p:nvSpPr>
        <p:spPr>
          <a:xfrm rot="6677788">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97" name="Freeform: Shape 96">
            <a:extLst>
              <a:ext uri="{FF2B5EF4-FFF2-40B4-BE49-F238E27FC236}">
                <a16:creationId xmlns:a16="http://schemas.microsoft.com/office/drawing/2014/main" id="{79D9621D-41B3-4456-A683-4B4417C89D2E}"/>
              </a:ext>
            </a:extLst>
          </p:cNvPr>
          <p:cNvSpPr/>
          <p:nvPr/>
        </p:nvSpPr>
        <p:spPr>
          <a:xfrm rot="16200000">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0" name="Rectangle: Rounded Corners 39">
            <a:extLst>
              <a:ext uri="{FF2B5EF4-FFF2-40B4-BE49-F238E27FC236}">
                <a16:creationId xmlns:a16="http://schemas.microsoft.com/office/drawing/2014/main" id="{8DA8B2C2-94AB-4BD4-BD81-F673933A9CD9}"/>
              </a:ext>
            </a:extLst>
          </p:cNvPr>
          <p:cNvSpPr/>
          <p:nvPr/>
        </p:nvSpPr>
        <p:spPr>
          <a:xfrm>
            <a:off x="-5718154" y="-18774"/>
            <a:ext cx="5684233" cy="6857999"/>
          </a:xfrm>
          <a:prstGeom prst="roundRect">
            <a:avLst>
              <a:gd name="adj" fmla="val 7477"/>
            </a:avLst>
          </a:prstGeom>
          <a:solidFill>
            <a:srgbClr val="007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9" name="Rectangle: Rounded Corners 58">
            <a:extLst>
              <a:ext uri="{FF2B5EF4-FFF2-40B4-BE49-F238E27FC236}">
                <a16:creationId xmlns:a16="http://schemas.microsoft.com/office/drawing/2014/main" id="{79F4FEB8-BF65-48F3-BF18-B6A27CE1265B}"/>
              </a:ext>
            </a:extLst>
          </p:cNvPr>
          <p:cNvSpPr/>
          <p:nvPr/>
        </p:nvSpPr>
        <p:spPr>
          <a:xfrm>
            <a:off x="15538249" y="0"/>
            <a:ext cx="8610600" cy="6857999"/>
          </a:xfrm>
          <a:prstGeom prst="roundRect">
            <a:avLst>
              <a:gd name="adj" fmla="val 10286"/>
            </a:avLst>
          </a:prstGeom>
          <a:solidFill>
            <a:srgbClr val="007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Titre 1">
            <a:extLst>
              <a:ext uri="{FF2B5EF4-FFF2-40B4-BE49-F238E27FC236}">
                <a16:creationId xmlns:a16="http://schemas.microsoft.com/office/drawing/2014/main" id="{79BEE2B9-78F2-B4AC-CA2E-38350C9ED07E}"/>
              </a:ext>
            </a:extLst>
          </p:cNvPr>
          <p:cNvSpPr txBox="1">
            <a:spLocks/>
          </p:cNvSpPr>
          <p:nvPr/>
        </p:nvSpPr>
        <p:spPr>
          <a:xfrm>
            <a:off x="1097280" y="286604"/>
            <a:ext cx="10058400" cy="8299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chemeClr val="accent1">
                    <a:lumMod val="50000"/>
                  </a:schemeClr>
                </a:solidFill>
                <a:latin typeface="Arial" panose="020B0604020202020204" pitchFamily="34" charset="0"/>
                <a:cs typeface="Arial" panose="020B0604020202020204" pitchFamily="34" charset="0"/>
              </a:rPr>
              <a:t>Étapes de processus de la BI</a:t>
            </a:r>
          </a:p>
        </p:txBody>
      </p:sp>
      <p:cxnSp>
        <p:nvCxnSpPr>
          <p:cNvPr id="6" name="Connecteur droit 5"/>
          <p:cNvCxnSpPr/>
          <p:nvPr/>
        </p:nvCxnSpPr>
        <p:spPr>
          <a:xfrm flipV="1">
            <a:off x="490888" y="1135781"/>
            <a:ext cx="10664792" cy="9625"/>
          </a:xfrm>
          <a:prstGeom prst="line">
            <a:avLst/>
          </a:prstGeom>
        </p:spPr>
        <p:style>
          <a:lnRef idx="1">
            <a:schemeClr val="accent1"/>
          </a:lnRef>
          <a:fillRef idx="0">
            <a:schemeClr val="accent1"/>
          </a:fillRef>
          <a:effectRef idx="0">
            <a:schemeClr val="accent1"/>
          </a:effectRef>
          <a:fontRef idx="minor">
            <a:schemeClr val="tx1"/>
          </a:fontRef>
        </p:style>
      </p:cxnSp>
      <p:sp>
        <p:nvSpPr>
          <p:cNvPr id="14" name="Espace réservé du contenu 2">
            <a:extLst>
              <a:ext uri="{FF2B5EF4-FFF2-40B4-BE49-F238E27FC236}">
                <a16:creationId xmlns:a16="http://schemas.microsoft.com/office/drawing/2014/main" id="{F45EA257-E3CE-7E86-168F-C35B9DA38428}"/>
              </a:ext>
            </a:extLst>
          </p:cNvPr>
          <p:cNvSpPr txBox="1">
            <a:spLocks/>
          </p:cNvSpPr>
          <p:nvPr/>
        </p:nvSpPr>
        <p:spPr>
          <a:xfrm>
            <a:off x="856041" y="1874610"/>
            <a:ext cx="10058400" cy="8204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Font typeface="Wingdings" panose="05000000000000000000" pitchFamily="2" charset="2"/>
              <a:buChar char="Ø"/>
            </a:pPr>
            <a:r>
              <a:rPr lang="fr-FR" sz="2400" cap="all" dirty="0" smtClean="0">
                <a:solidFill>
                  <a:schemeClr val="accent1">
                    <a:lumMod val="75000"/>
                  </a:schemeClr>
                </a:solidFill>
                <a:latin typeface="Arial" panose="020B0604020202020204" pitchFamily="34" charset="0"/>
                <a:cs typeface="Arial" panose="020B0604020202020204" pitchFamily="34" charset="0"/>
              </a:rPr>
              <a:t>Phase de restitution: </a:t>
            </a:r>
          </a:p>
          <a:p>
            <a:pPr marL="0" indent="0">
              <a:buNone/>
            </a:pPr>
            <a:endParaRPr lang="fr-FR" dirty="0"/>
          </a:p>
        </p:txBody>
      </p:sp>
      <p:sp>
        <p:nvSpPr>
          <p:cNvPr id="13" name="Espace réservé du contenu 2">
            <a:extLst>
              <a:ext uri="{FF2B5EF4-FFF2-40B4-BE49-F238E27FC236}">
                <a16:creationId xmlns:a16="http://schemas.microsoft.com/office/drawing/2014/main" id="{6268D266-EA6F-9D60-4A06-7C53CB786D56}"/>
              </a:ext>
            </a:extLst>
          </p:cNvPr>
          <p:cNvSpPr txBox="1">
            <a:spLocks/>
          </p:cNvSpPr>
          <p:nvPr/>
        </p:nvSpPr>
        <p:spPr>
          <a:xfrm>
            <a:off x="1395055" y="2484439"/>
            <a:ext cx="9154233" cy="33965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smtClean="0"/>
              <a:t> </a:t>
            </a:r>
          </a:p>
          <a:p>
            <a:pPr marL="0" indent="0">
              <a:buNone/>
            </a:pPr>
            <a:r>
              <a:rPr lang="fr-FR" sz="2400" dirty="0" smtClean="0"/>
              <a:t>CUBE</a:t>
            </a:r>
          </a:p>
          <a:p>
            <a:pPr marL="0" indent="0">
              <a:buNone/>
            </a:pPr>
            <a:endParaRPr lang="fr-FR" sz="2400" dirty="0" smtClean="0"/>
          </a:p>
          <a:p>
            <a:pPr marL="0" indent="0">
              <a:buNone/>
            </a:pPr>
            <a:endParaRPr lang="fr-FR" sz="2400" dirty="0" smtClean="0"/>
          </a:p>
          <a:p>
            <a:pPr marL="0" indent="0">
              <a:buNone/>
            </a:pPr>
            <a:r>
              <a:rPr lang="fr-FR" sz="2400" dirty="0" smtClean="0"/>
              <a:t>DATAMART</a:t>
            </a:r>
          </a:p>
          <a:p>
            <a:pPr marL="0" indent="0" algn="r">
              <a:buNone/>
            </a:pPr>
            <a:r>
              <a:rPr lang="fr-FR" sz="2400" dirty="0" smtClean="0"/>
              <a:t>                                                                                                                                                       REPORTS</a:t>
            </a:r>
            <a:endParaRPr lang="fr-FR" sz="2400" dirty="0"/>
          </a:p>
        </p:txBody>
      </p:sp>
      <p:sp>
        <p:nvSpPr>
          <p:cNvPr id="18" name="Flèche : pentagone 11">
            <a:extLst>
              <a:ext uri="{FF2B5EF4-FFF2-40B4-BE49-F238E27FC236}">
                <a16:creationId xmlns:a16="http://schemas.microsoft.com/office/drawing/2014/main" id="{56ABB88E-A315-E3DF-9578-6BC0165CCAC8}"/>
              </a:ext>
            </a:extLst>
          </p:cNvPr>
          <p:cNvSpPr/>
          <p:nvPr/>
        </p:nvSpPr>
        <p:spPr>
          <a:xfrm>
            <a:off x="4721594" y="3208072"/>
            <a:ext cx="2501153" cy="75303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a:extLst>
              <a:ext uri="{FF2B5EF4-FFF2-40B4-BE49-F238E27FC236}">
                <a16:creationId xmlns:a16="http://schemas.microsoft.com/office/drawing/2014/main" id="{208B759F-E4C2-B8D5-7A12-4D2B979ADB59}"/>
              </a:ext>
            </a:extLst>
          </p:cNvPr>
          <p:cNvPicPr>
            <a:picLocks noChangeAspect="1"/>
          </p:cNvPicPr>
          <p:nvPr/>
        </p:nvPicPr>
        <p:blipFill>
          <a:blip r:embed="rId6"/>
          <a:stretch>
            <a:fillRect/>
          </a:stretch>
        </p:blipFill>
        <p:spPr>
          <a:xfrm>
            <a:off x="8278492" y="2435118"/>
            <a:ext cx="2103289" cy="1813717"/>
          </a:xfrm>
          <a:prstGeom prst="rect">
            <a:avLst/>
          </a:prstGeom>
        </p:spPr>
      </p:pic>
    </p:spTree>
    <p:extLst>
      <p:ext uri="{BB962C8B-B14F-4D97-AF65-F5344CB8AC3E}">
        <p14:creationId xmlns:p14="http://schemas.microsoft.com/office/powerpoint/2010/main" val="1204352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85DFAE61-E389-4B0A-B60B-2A17A31C5314}"/>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1136208" y="-4309226"/>
            <a:ext cx="2547988" cy="4210174"/>
          </a:xfrm>
          <a:prstGeom prst="rect">
            <a:avLst/>
          </a:prstGeom>
        </p:spPr>
      </p:pic>
      <p:pic>
        <p:nvPicPr>
          <p:cNvPr id="65" name="Picture 64">
            <a:extLst>
              <a:ext uri="{FF2B5EF4-FFF2-40B4-BE49-F238E27FC236}">
                <a16:creationId xmlns:a16="http://schemas.microsoft.com/office/drawing/2014/main" id="{75FC3B41-766F-444C-966A-078DBAFE3BE2}"/>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tretch>
            <a:fillRect/>
          </a:stretch>
        </p:blipFill>
        <p:spPr>
          <a:xfrm>
            <a:off x="940395" y="6850069"/>
            <a:ext cx="1776211" cy="3151206"/>
          </a:xfrm>
          <a:prstGeom prst="rect">
            <a:avLst/>
          </a:prstGeom>
        </p:spPr>
      </p:pic>
      <p:sp>
        <p:nvSpPr>
          <p:cNvPr id="54" name="Freeform: Shape 53">
            <a:extLst>
              <a:ext uri="{FF2B5EF4-FFF2-40B4-BE49-F238E27FC236}">
                <a16:creationId xmlns:a16="http://schemas.microsoft.com/office/drawing/2014/main" id="{81CD7AB8-2610-4FD9-812F-913F0194E11B}"/>
              </a:ext>
            </a:extLst>
          </p:cNvPr>
          <p:cNvSpPr/>
          <p:nvPr/>
        </p:nvSpPr>
        <p:spPr>
          <a:xfrm>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53" name="Freeform: Shape 52">
            <a:extLst>
              <a:ext uri="{FF2B5EF4-FFF2-40B4-BE49-F238E27FC236}">
                <a16:creationId xmlns:a16="http://schemas.microsoft.com/office/drawing/2014/main" id="{2799072D-5A4F-4CAB-A1B9-393D8A614D54}"/>
              </a:ext>
            </a:extLst>
          </p:cNvPr>
          <p:cNvSpPr/>
          <p:nvPr/>
        </p:nvSpPr>
        <p:spPr>
          <a:xfrm>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7">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28" name="Rectangle: Rounded Corners 27">
            <a:extLst>
              <a:ext uri="{FF2B5EF4-FFF2-40B4-BE49-F238E27FC236}">
                <a16:creationId xmlns:a16="http://schemas.microsoft.com/office/drawing/2014/main" id="{786DC257-E4FB-4042-A81C-1A45D36A9BEC}"/>
              </a:ext>
            </a:extLst>
          </p:cNvPr>
          <p:cNvSpPr/>
          <p:nvPr/>
        </p:nvSpPr>
        <p:spPr>
          <a:xfrm>
            <a:off x="1387133" y="751133"/>
            <a:ext cx="8229600" cy="4843538"/>
          </a:xfrm>
          <a:prstGeom prst="roundRect">
            <a:avLst>
              <a:gd name="adj" fmla="val 12571"/>
            </a:avLst>
          </a:prstGeom>
          <a:gradFill flip="none" rotWithShape="1">
            <a:gsLst>
              <a:gs pos="0">
                <a:srgbClr val="F3F3F3"/>
              </a:gs>
              <a:gs pos="10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2" name="Rectangle: Rounded Corners 51">
            <a:extLst>
              <a:ext uri="{FF2B5EF4-FFF2-40B4-BE49-F238E27FC236}">
                <a16:creationId xmlns:a16="http://schemas.microsoft.com/office/drawing/2014/main" id="{38BC1C3B-D1CC-4565-8A83-3C9CBD777531}"/>
              </a:ext>
            </a:extLst>
          </p:cNvPr>
          <p:cNvSpPr/>
          <p:nvPr/>
        </p:nvSpPr>
        <p:spPr>
          <a:xfrm>
            <a:off x="8653893" y="8590883"/>
            <a:ext cx="1925680" cy="1880836"/>
          </a:xfrm>
          <a:prstGeom prst="roundRect">
            <a:avLst>
              <a:gd name="adj" fmla="val 50000"/>
            </a:avLst>
          </a:prstGeom>
          <a:gradFill flip="none" rotWithShape="1">
            <a:gsLst>
              <a:gs pos="0">
                <a:srgbClr val="0073FE"/>
              </a:gs>
              <a:gs pos="100000">
                <a:srgbClr val="0073F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9" name="Oval 58">
            <a:extLst>
              <a:ext uri="{FF2B5EF4-FFF2-40B4-BE49-F238E27FC236}">
                <a16:creationId xmlns:a16="http://schemas.microsoft.com/office/drawing/2014/main" id="{7232ECEE-2DD1-47D9-8845-7A4D695C0EE2}"/>
              </a:ext>
            </a:extLst>
          </p:cNvPr>
          <p:cNvSpPr/>
          <p:nvPr/>
        </p:nvSpPr>
        <p:spPr>
          <a:xfrm>
            <a:off x="7589252" y="13592707"/>
            <a:ext cx="3077023" cy="1046580"/>
          </a:xfrm>
          <a:prstGeom prst="ellipse">
            <a:avLst/>
          </a:prstGeom>
          <a:solidFill>
            <a:srgbClr val="005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utoShape 8" descr="Testez-vous sur ce quiz : Malala Yousafzai - Babeli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Image 1"/>
          <p:cNvPicPr>
            <a:picLocks noChangeAspect="1"/>
          </p:cNvPicPr>
          <p:nvPr/>
        </p:nvPicPr>
        <p:blipFill>
          <a:blip r:embed="rId9"/>
          <a:stretch>
            <a:fillRect/>
          </a:stretch>
        </p:blipFill>
        <p:spPr>
          <a:xfrm>
            <a:off x="9779267" y="5996271"/>
            <a:ext cx="1823903" cy="730288"/>
          </a:xfrm>
          <a:prstGeom prst="rect">
            <a:avLst/>
          </a:prstGeom>
        </p:spPr>
      </p:pic>
      <p:sp>
        <p:nvSpPr>
          <p:cNvPr id="21" name="Titre 1">
            <a:extLst>
              <a:ext uri="{FF2B5EF4-FFF2-40B4-BE49-F238E27FC236}">
                <a16:creationId xmlns:a16="http://schemas.microsoft.com/office/drawing/2014/main" id="{15C35D54-6EE9-9619-7DE1-6AC1E2A925C5}"/>
              </a:ext>
            </a:extLst>
          </p:cNvPr>
          <p:cNvSpPr txBox="1">
            <a:spLocks/>
          </p:cNvSpPr>
          <p:nvPr/>
        </p:nvSpPr>
        <p:spPr>
          <a:xfrm>
            <a:off x="1877173" y="1036451"/>
            <a:ext cx="6776720" cy="8182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600" dirty="0" smtClean="0">
                <a:solidFill>
                  <a:schemeClr val="accent1">
                    <a:lumMod val="50000"/>
                  </a:schemeClr>
                </a:solidFill>
                <a:latin typeface="Arial" panose="020B0604020202020204" pitchFamily="34" charset="0"/>
                <a:cs typeface="Arial" panose="020B0604020202020204" pitchFamily="34" charset="0"/>
              </a:rPr>
              <a:t>Notion relative à la BI</a:t>
            </a:r>
            <a:endParaRPr lang="fr-FR" sz="3600" dirty="0">
              <a:solidFill>
                <a:schemeClr val="accent1">
                  <a:lumMod val="50000"/>
                </a:schemeClr>
              </a:solidFill>
              <a:latin typeface="Arial" panose="020B0604020202020204" pitchFamily="34" charset="0"/>
              <a:cs typeface="Arial" panose="020B0604020202020204" pitchFamily="34" charset="0"/>
            </a:endParaRPr>
          </a:p>
        </p:txBody>
      </p:sp>
      <p:sp>
        <p:nvSpPr>
          <p:cNvPr id="22" name="Espace réservé du contenu 2">
            <a:extLst>
              <a:ext uri="{FF2B5EF4-FFF2-40B4-BE49-F238E27FC236}">
                <a16:creationId xmlns:a16="http://schemas.microsoft.com/office/drawing/2014/main" id="{3E3AE781-77BA-7A4A-72E6-3621089E25B1}"/>
              </a:ext>
            </a:extLst>
          </p:cNvPr>
          <p:cNvSpPr txBox="1">
            <a:spLocks/>
          </p:cNvSpPr>
          <p:nvPr/>
        </p:nvSpPr>
        <p:spPr>
          <a:xfrm>
            <a:off x="2155095" y="1694522"/>
            <a:ext cx="6350000" cy="35133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fr-FR" smtClean="0"/>
              <a:t>ETL</a:t>
            </a:r>
          </a:p>
          <a:p>
            <a:pPr>
              <a:buFont typeface="Wingdings" panose="05000000000000000000" pitchFamily="2" charset="2"/>
              <a:buChar char="Ø"/>
            </a:pPr>
            <a:r>
              <a:rPr lang="fr-FR" smtClean="0"/>
              <a:t>DATAWAREHOUSE</a:t>
            </a:r>
          </a:p>
          <a:p>
            <a:pPr>
              <a:buFont typeface="Wingdings" panose="05000000000000000000" pitchFamily="2" charset="2"/>
              <a:buChar char="Ø"/>
            </a:pPr>
            <a:r>
              <a:rPr lang="fr-FR" smtClean="0"/>
              <a:t>DATAMART</a:t>
            </a:r>
          </a:p>
          <a:p>
            <a:pPr>
              <a:buFont typeface="Wingdings" panose="05000000000000000000" pitchFamily="2" charset="2"/>
              <a:buChar char="Ø"/>
            </a:pPr>
            <a:r>
              <a:rPr lang="fr-FR" smtClean="0"/>
              <a:t>DATAMINING</a:t>
            </a:r>
          </a:p>
          <a:p>
            <a:pPr>
              <a:buFont typeface="Wingdings" panose="05000000000000000000" pitchFamily="2" charset="2"/>
              <a:buChar char="Ø"/>
            </a:pPr>
            <a:r>
              <a:rPr lang="fr-FR" smtClean="0"/>
              <a:t>OLAP</a:t>
            </a:r>
          </a:p>
          <a:p>
            <a:pPr>
              <a:buFont typeface="Wingdings" panose="05000000000000000000" pitchFamily="2" charset="2"/>
              <a:buChar char="Ø"/>
            </a:pPr>
            <a:r>
              <a:rPr lang="fr-FR" smtClean="0"/>
              <a:t>REPORTING</a:t>
            </a:r>
            <a:endParaRPr lang="fr-FR" dirty="0"/>
          </a:p>
        </p:txBody>
      </p:sp>
    </p:spTree>
    <p:extLst>
      <p:ext uri="{BB962C8B-B14F-4D97-AF65-F5344CB8AC3E}">
        <p14:creationId xmlns:p14="http://schemas.microsoft.com/office/powerpoint/2010/main" val="2250165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28"/>
                                        </p:tgtEl>
                                      </p:cBhvr>
                                    </p:animEffect>
                                    <p:anim calcmode="lin" valueType="num">
                                      <p:cBhvr>
                                        <p:cTn id="7" dur="1000"/>
                                        <p:tgtEl>
                                          <p:spTgt spid="28"/>
                                        </p:tgtEl>
                                        <p:attrNameLst>
                                          <p:attrName>ppt_x</p:attrName>
                                        </p:attrNameLst>
                                      </p:cBhvr>
                                      <p:tavLst>
                                        <p:tav tm="0">
                                          <p:val>
                                            <p:strVal val="ppt_x"/>
                                          </p:val>
                                        </p:tav>
                                        <p:tav tm="100000">
                                          <p:val>
                                            <p:strVal val="ppt_x"/>
                                          </p:val>
                                        </p:tav>
                                      </p:tavLst>
                                    </p:anim>
                                    <p:anim calcmode="lin" valueType="num">
                                      <p:cBhvr>
                                        <p:cTn id="8" dur="1000"/>
                                        <p:tgtEl>
                                          <p:spTgt spid="28"/>
                                        </p:tgtEl>
                                        <p:attrNameLst>
                                          <p:attrName>ppt_y</p:attrName>
                                        </p:attrNameLst>
                                      </p:cBhvr>
                                      <p:tavLst>
                                        <p:tav tm="0">
                                          <p:val>
                                            <p:strVal val="ppt_y"/>
                                          </p:val>
                                        </p:tav>
                                        <p:tav tm="100000">
                                          <p:val>
                                            <p:strVal val="ppt_y+.1"/>
                                          </p:val>
                                        </p:tav>
                                      </p:tavLst>
                                    </p:anim>
                                    <p:set>
                                      <p:cBhvr>
                                        <p:cTn id="9" dur="1" fill="hold">
                                          <p:stCondLst>
                                            <p:cond delay="9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81CD7AB8-2610-4FD9-812F-913F0194E11B}"/>
              </a:ext>
            </a:extLst>
          </p:cNvPr>
          <p:cNvSpPr/>
          <p:nvPr/>
        </p:nvSpPr>
        <p:spPr>
          <a:xfrm>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53" name="Freeform: Shape 52">
            <a:extLst>
              <a:ext uri="{FF2B5EF4-FFF2-40B4-BE49-F238E27FC236}">
                <a16:creationId xmlns:a16="http://schemas.microsoft.com/office/drawing/2014/main" id="{2799072D-5A4F-4CAB-A1B9-393D8A614D54}"/>
              </a:ext>
            </a:extLst>
          </p:cNvPr>
          <p:cNvSpPr/>
          <p:nvPr/>
        </p:nvSpPr>
        <p:spPr>
          <a:xfrm>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6" name="Rectangle: Rounded Corners 5">
            <a:extLst>
              <a:ext uri="{FF2B5EF4-FFF2-40B4-BE49-F238E27FC236}">
                <a16:creationId xmlns:a16="http://schemas.microsoft.com/office/drawing/2014/main" id="{401CD3FD-9B0D-4C25-9900-131284A2F7BC}"/>
              </a:ext>
            </a:extLst>
          </p:cNvPr>
          <p:cNvSpPr/>
          <p:nvPr/>
        </p:nvSpPr>
        <p:spPr>
          <a:xfrm>
            <a:off x="1447800" y="647651"/>
            <a:ext cx="9458960" cy="5549949"/>
          </a:xfrm>
          <a:prstGeom prst="roundRect">
            <a:avLst>
              <a:gd name="adj" fmla="val 11970"/>
            </a:avLst>
          </a:prstGeom>
          <a:gradFill flip="none" rotWithShape="1">
            <a:gsLst>
              <a:gs pos="0">
                <a:schemeClr val="accent1">
                  <a:lumMod val="50000"/>
                </a:schemeClr>
              </a:gs>
              <a:gs pos="100000">
                <a:srgbClr val="0073F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2" name="Rectangle: Rounded Corners 51">
            <a:extLst>
              <a:ext uri="{FF2B5EF4-FFF2-40B4-BE49-F238E27FC236}">
                <a16:creationId xmlns:a16="http://schemas.microsoft.com/office/drawing/2014/main" id="{38BC1C3B-D1CC-4565-8A83-3C9CBD777531}"/>
              </a:ext>
            </a:extLst>
          </p:cNvPr>
          <p:cNvSpPr/>
          <p:nvPr/>
        </p:nvSpPr>
        <p:spPr>
          <a:xfrm>
            <a:off x="8653893" y="8590883"/>
            <a:ext cx="1925680" cy="1880836"/>
          </a:xfrm>
          <a:prstGeom prst="roundRect">
            <a:avLst>
              <a:gd name="adj" fmla="val 50000"/>
            </a:avLst>
          </a:prstGeom>
          <a:gradFill flip="none" rotWithShape="1">
            <a:gsLst>
              <a:gs pos="0">
                <a:srgbClr val="0073FE"/>
              </a:gs>
              <a:gs pos="100000">
                <a:srgbClr val="0073F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utoShape 8" descr="Testez-vous sur ce quiz : Malala Yousafzai - Babeli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Image 1"/>
          <p:cNvPicPr>
            <a:picLocks noChangeAspect="1"/>
          </p:cNvPicPr>
          <p:nvPr/>
        </p:nvPicPr>
        <p:blipFill>
          <a:blip r:embed="rId5"/>
          <a:stretch>
            <a:fillRect/>
          </a:stretch>
        </p:blipFill>
        <p:spPr>
          <a:xfrm>
            <a:off x="9791123" y="6197600"/>
            <a:ext cx="1770957" cy="702620"/>
          </a:xfrm>
          <a:prstGeom prst="rect">
            <a:avLst/>
          </a:prstGeom>
        </p:spPr>
      </p:pic>
      <p:sp>
        <p:nvSpPr>
          <p:cNvPr id="10" name="Titre 1">
            <a:extLst>
              <a:ext uri="{FF2B5EF4-FFF2-40B4-BE49-F238E27FC236}">
                <a16:creationId xmlns:a16="http://schemas.microsoft.com/office/drawing/2014/main" id="{B3E25C8A-1B1B-9195-C981-DD203B2388BE}"/>
              </a:ext>
            </a:extLst>
          </p:cNvPr>
          <p:cNvSpPr txBox="1">
            <a:spLocks/>
          </p:cNvSpPr>
          <p:nvPr/>
        </p:nvSpPr>
        <p:spPr>
          <a:xfrm>
            <a:off x="1882740" y="864781"/>
            <a:ext cx="5120640" cy="8005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solidFill>
                  <a:schemeClr val="bg1"/>
                </a:solidFill>
                <a:latin typeface="Calisto MT" panose="02040603050505030304" pitchFamily="18" charset="0"/>
                <a:cs typeface="Arial" panose="020B0604020202020204" pitchFamily="34" charset="0"/>
              </a:rPr>
              <a:t>ETL</a:t>
            </a:r>
            <a:endParaRPr lang="fr-FR" dirty="0">
              <a:solidFill>
                <a:schemeClr val="bg1"/>
              </a:solidFill>
              <a:latin typeface="Calisto MT" panose="02040603050505030304" pitchFamily="18" charset="0"/>
              <a:cs typeface="Arial" panose="020B0604020202020204" pitchFamily="34" charset="0"/>
            </a:endParaRPr>
          </a:p>
        </p:txBody>
      </p:sp>
      <p:sp>
        <p:nvSpPr>
          <p:cNvPr id="11" name="Espace réservé du contenu 2">
            <a:extLst>
              <a:ext uri="{FF2B5EF4-FFF2-40B4-BE49-F238E27FC236}">
                <a16:creationId xmlns:a16="http://schemas.microsoft.com/office/drawing/2014/main" id="{88458C2C-D2E2-A768-EAAB-B44E8F40FD0B}"/>
              </a:ext>
            </a:extLst>
          </p:cNvPr>
          <p:cNvSpPr txBox="1">
            <a:spLocks/>
          </p:cNvSpPr>
          <p:nvPr/>
        </p:nvSpPr>
        <p:spPr>
          <a:xfrm>
            <a:off x="1595120" y="1845734"/>
            <a:ext cx="9164320" cy="44858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fr-FR" sz="2400" dirty="0" smtClean="0">
                <a:solidFill>
                  <a:schemeClr val="bg1"/>
                </a:solidFill>
              </a:rPr>
              <a:t>ETL ou bien EXTRACT-TRANSFORM-LOAD: à comme rôle d’extraire les données depuis une base de données depuis une base de données hétérogène (Fichiers Excel , SGBD….)</a:t>
            </a:r>
          </a:p>
          <a:p>
            <a:pPr algn="just"/>
            <a:r>
              <a:rPr lang="fr-FR" sz="2400" dirty="0" smtClean="0">
                <a:solidFill>
                  <a:schemeClr val="bg1"/>
                </a:solidFill>
              </a:rPr>
              <a:t>EXTRACT: se charge de récupérer toute les données nécessaire depuis des différente source de stockage .</a:t>
            </a:r>
          </a:p>
          <a:p>
            <a:pPr algn="just"/>
            <a:r>
              <a:rPr lang="fr-FR" sz="2400" dirty="0" smtClean="0">
                <a:solidFill>
                  <a:schemeClr val="bg1"/>
                </a:solidFill>
              </a:rPr>
              <a:t>TRONSFORM: toute les données ne sont pas utilisé telle quelle est l’ETL procède à un nettoyage a une conversion et à une structuration de données en vue de les intègres dans un </a:t>
            </a:r>
            <a:r>
              <a:rPr lang="fr-FR" sz="2400" dirty="0" err="1" smtClean="0">
                <a:solidFill>
                  <a:schemeClr val="bg1"/>
                </a:solidFill>
              </a:rPr>
              <a:t>datawarehouse</a:t>
            </a:r>
            <a:endParaRPr lang="fr-FR" sz="2400" dirty="0" smtClean="0">
              <a:solidFill>
                <a:schemeClr val="bg1"/>
              </a:solidFill>
            </a:endParaRPr>
          </a:p>
          <a:p>
            <a:pPr algn="just"/>
            <a:r>
              <a:rPr lang="fr-FR" sz="2400" dirty="0" smtClean="0">
                <a:solidFill>
                  <a:schemeClr val="bg1"/>
                </a:solidFill>
              </a:rPr>
              <a:t>LOAD: insérer l’</a:t>
            </a:r>
            <a:r>
              <a:rPr lang="fr-FR" sz="2400" dirty="0" err="1" smtClean="0">
                <a:solidFill>
                  <a:schemeClr val="bg1"/>
                </a:solidFill>
              </a:rPr>
              <a:t>entrepots</a:t>
            </a:r>
            <a:r>
              <a:rPr lang="fr-FR" sz="2400" dirty="0" smtClean="0">
                <a:solidFill>
                  <a:schemeClr val="bg1"/>
                </a:solidFill>
              </a:rPr>
              <a:t> de données dans un </a:t>
            </a:r>
            <a:r>
              <a:rPr lang="fr-FR" sz="2400" dirty="0" err="1" smtClean="0">
                <a:solidFill>
                  <a:schemeClr val="bg1"/>
                </a:solidFill>
              </a:rPr>
              <a:t>datawarehouse</a:t>
            </a:r>
            <a:r>
              <a:rPr lang="fr-FR" sz="2400" dirty="0" smtClean="0">
                <a:solidFill>
                  <a:schemeClr val="bg1"/>
                </a:solidFill>
              </a:rPr>
              <a:t> </a:t>
            </a:r>
            <a:endParaRPr lang="fr-FR" sz="2400" dirty="0">
              <a:solidFill>
                <a:schemeClr val="bg1"/>
              </a:solidFill>
            </a:endParaRPr>
          </a:p>
        </p:txBody>
      </p:sp>
    </p:spTree>
    <p:extLst>
      <p:ext uri="{BB962C8B-B14F-4D97-AF65-F5344CB8AC3E}">
        <p14:creationId xmlns:p14="http://schemas.microsoft.com/office/powerpoint/2010/main" val="2104013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81CD7AB8-2610-4FD9-812F-913F0194E11B}"/>
              </a:ext>
            </a:extLst>
          </p:cNvPr>
          <p:cNvSpPr/>
          <p:nvPr/>
        </p:nvSpPr>
        <p:spPr>
          <a:xfrm>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53" name="Freeform: Shape 52">
            <a:extLst>
              <a:ext uri="{FF2B5EF4-FFF2-40B4-BE49-F238E27FC236}">
                <a16:creationId xmlns:a16="http://schemas.microsoft.com/office/drawing/2014/main" id="{2799072D-5A4F-4CAB-A1B9-393D8A614D54}"/>
              </a:ext>
            </a:extLst>
          </p:cNvPr>
          <p:cNvSpPr/>
          <p:nvPr/>
        </p:nvSpPr>
        <p:spPr>
          <a:xfrm>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6" name="Rectangle: Rounded Corners 5">
            <a:extLst>
              <a:ext uri="{FF2B5EF4-FFF2-40B4-BE49-F238E27FC236}">
                <a16:creationId xmlns:a16="http://schemas.microsoft.com/office/drawing/2014/main" id="{401CD3FD-9B0D-4C25-9900-131284A2F7BC}"/>
              </a:ext>
            </a:extLst>
          </p:cNvPr>
          <p:cNvSpPr/>
          <p:nvPr/>
        </p:nvSpPr>
        <p:spPr>
          <a:xfrm>
            <a:off x="1447800" y="647651"/>
            <a:ext cx="9458960" cy="5549949"/>
          </a:xfrm>
          <a:prstGeom prst="roundRect">
            <a:avLst>
              <a:gd name="adj" fmla="val 11970"/>
            </a:avLst>
          </a:prstGeom>
          <a:gradFill flip="none" rotWithShape="1">
            <a:gsLst>
              <a:gs pos="0">
                <a:schemeClr val="accent1">
                  <a:lumMod val="50000"/>
                </a:schemeClr>
              </a:gs>
              <a:gs pos="100000">
                <a:srgbClr val="0073F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2" name="Rectangle: Rounded Corners 51">
            <a:extLst>
              <a:ext uri="{FF2B5EF4-FFF2-40B4-BE49-F238E27FC236}">
                <a16:creationId xmlns:a16="http://schemas.microsoft.com/office/drawing/2014/main" id="{38BC1C3B-D1CC-4565-8A83-3C9CBD777531}"/>
              </a:ext>
            </a:extLst>
          </p:cNvPr>
          <p:cNvSpPr/>
          <p:nvPr/>
        </p:nvSpPr>
        <p:spPr>
          <a:xfrm>
            <a:off x="8653893" y="8590883"/>
            <a:ext cx="1925680" cy="1880836"/>
          </a:xfrm>
          <a:prstGeom prst="roundRect">
            <a:avLst>
              <a:gd name="adj" fmla="val 50000"/>
            </a:avLst>
          </a:prstGeom>
          <a:gradFill flip="none" rotWithShape="1">
            <a:gsLst>
              <a:gs pos="0">
                <a:srgbClr val="0073FE"/>
              </a:gs>
              <a:gs pos="100000">
                <a:srgbClr val="0073F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utoShape 8" descr="Testez-vous sur ce quiz : Malala Yousafzai - Babeli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Image 1"/>
          <p:cNvPicPr>
            <a:picLocks noChangeAspect="1"/>
          </p:cNvPicPr>
          <p:nvPr/>
        </p:nvPicPr>
        <p:blipFill>
          <a:blip r:embed="rId5"/>
          <a:stretch>
            <a:fillRect/>
          </a:stretch>
        </p:blipFill>
        <p:spPr>
          <a:xfrm>
            <a:off x="9791123" y="6197600"/>
            <a:ext cx="1770957" cy="702620"/>
          </a:xfrm>
          <a:prstGeom prst="rect">
            <a:avLst/>
          </a:prstGeom>
        </p:spPr>
      </p:pic>
      <p:sp>
        <p:nvSpPr>
          <p:cNvPr id="13" name="Titre 1">
            <a:extLst>
              <a:ext uri="{FF2B5EF4-FFF2-40B4-BE49-F238E27FC236}">
                <a16:creationId xmlns:a16="http://schemas.microsoft.com/office/drawing/2014/main" id="{BCC92656-4FF7-0019-DB29-268A6A6DE78D}"/>
              </a:ext>
            </a:extLst>
          </p:cNvPr>
          <p:cNvSpPr txBox="1">
            <a:spLocks/>
          </p:cNvSpPr>
          <p:nvPr/>
        </p:nvSpPr>
        <p:spPr>
          <a:xfrm>
            <a:off x="1686560" y="1074648"/>
            <a:ext cx="10058400" cy="1450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effectLst>
                  <a:outerShdw blurRad="38100" dist="38100" dir="2700000" algn="tl">
                    <a:srgbClr val="000000">
                      <a:alpha val="43137"/>
                    </a:srgbClr>
                  </a:outerShdw>
                </a:effectLst>
              </a:rPr>
              <a:t>DATA WAREHOUSE</a:t>
            </a:r>
            <a:endParaRPr lang="fr-FR" dirty="0">
              <a:effectLst>
                <a:outerShdw blurRad="38100" dist="38100" dir="2700000" algn="tl">
                  <a:srgbClr val="000000">
                    <a:alpha val="43137"/>
                  </a:srgbClr>
                </a:outerShdw>
              </a:effectLst>
            </a:endParaRPr>
          </a:p>
        </p:txBody>
      </p:sp>
      <p:sp>
        <p:nvSpPr>
          <p:cNvPr id="14" name="Espace réservé du contenu 2">
            <a:extLst>
              <a:ext uri="{FF2B5EF4-FFF2-40B4-BE49-F238E27FC236}">
                <a16:creationId xmlns:a16="http://schemas.microsoft.com/office/drawing/2014/main" id="{8D0447F2-C411-9A83-F3DE-01DAE6D9A85C}"/>
              </a:ext>
            </a:extLst>
          </p:cNvPr>
          <p:cNvSpPr txBox="1">
            <a:spLocks/>
          </p:cNvSpPr>
          <p:nvPr/>
        </p:nvSpPr>
        <p:spPr>
          <a:xfrm>
            <a:off x="1686560" y="2377440"/>
            <a:ext cx="8953506" cy="34916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
            </a:pPr>
            <a:r>
              <a:rPr lang="fr-FR" dirty="0" err="1" smtClean="0">
                <a:solidFill>
                  <a:schemeClr val="bg1"/>
                </a:solidFill>
              </a:rPr>
              <a:t>Datawarehouse</a:t>
            </a:r>
            <a:r>
              <a:rPr lang="fr-FR" dirty="0" smtClean="0">
                <a:solidFill>
                  <a:schemeClr val="bg1"/>
                </a:solidFill>
              </a:rPr>
              <a:t> ou entrepôt de données utilisée pour collecter et stoker des in formations provenant d’autre base de donnée </a:t>
            </a:r>
          </a:p>
          <a:p>
            <a:pPr algn="just">
              <a:buFont typeface="Wingdings" panose="05000000000000000000" pitchFamily="2" charset="2"/>
              <a:buChar char="§"/>
            </a:pPr>
            <a:r>
              <a:rPr lang="fr-FR" dirty="0" smtClean="0">
                <a:solidFill>
                  <a:schemeClr val="bg1"/>
                </a:solidFill>
              </a:rPr>
              <a:t>La modélisation d’un data </a:t>
            </a:r>
            <a:r>
              <a:rPr lang="fr-FR" dirty="0" err="1" smtClean="0">
                <a:solidFill>
                  <a:schemeClr val="bg1"/>
                </a:solidFill>
              </a:rPr>
              <a:t>warehouse</a:t>
            </a:r>
            <a:r>
              <a:rPr lang="fr-FR" dirty="0" smtClean="0">
                <a:solidFill>
                  <a:schemeClr val="bg1"/>
                </a:solidFill>
              </a:rPr>
              <a:t> utilise la notion de tables de faits et table de dimension </a:t>
            </a:r>
            <a:endParaRPr lang="fr-FR" dirty="0">
              <a:solidFill>
                <a:schemeClr val="bg1"/>
              </a:solidFill>
            </a:endParaRPr>
          </a:p>
        </p:txBody>
      </p:sp>
    </p:spTree>
    <p:extLst>
      <p:ext uri="{BB962C8B-B14F-4D97-AF65-F5344CB8AC3E}">
        <p14:creationId xmlns:p14="http://schemas.microsoft.com/office/powerpoint/2010/main" val="161779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81CD7AB8-2610-4FD9-812F-913F0194E11B}"/>
              </a:ext>
            </a:extLst>
          </p:cNvPr>
          <p:cNvSpPr/>
          <p:nvPr/>
        </p:nvSpPr>
        <p:spPr>
          <a:xfrm>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53" name="Freeform: Shape 52">
            <a:extLst>
              <a:ext uri="{FF2B5EF4-FFF2-40B4-BE49-F238E27FC236}">
                <a16:creationId xmlns:a16="http://schemas.microsoft.com/office/drawing/2014/main" id="{2799072D-5A4F-4CAB-A1B9-393D8A614D54}"/>
              </a:ext>
            </a:extLst>
          </p:cNvPr>
          <p:cNvSpPr/>
          <p:nvPr/>
        </p:nvSpPr>
        <p:spPr>
          <a:xfrm>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52" name="Rectangle: Rounded Corners 51">
            <a:extLst>
              <a:ext uri="{FF2B5EF4-FFF2-40B4-BE49-F238E27FC236}">
                <a16:creationId xmlns:a16="http://schemas.microsoft.com/office/drawing/2014/main" id="{38BC1C3B-D1CC-4565-8A83-3C9CBD777531}"/>
              </a:ext>
            </a:extLst>
          </p:cNvPr>
          <p:cNvSpPr/>
          <p:nvPr/>
        </p:nvSpPr>
        <p:spPr>
          <a:xfrm>
            <a:off x="8653893" y="8590883"/>
            <a:ext cx="1925680" cy="1880836"/>
          </a:xfrm>
          <a:prstGeom prst="roundRect">
            <a:avLst>
              <a:gd name="adj" fmla="val 50000"/>
            </a:avLst>
          </a:prstGeom>
          <a:gradFill flip="none" rotWithShape="1">
            <a:gsLst>
              <a:gs pos="0">
                <a:srgbClr val="0073FE"/>
              </a:gs>
              <a:gs pos="100000">
                <a:srgbClr val="0073F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utoShape 8" descr="Testez-vous sur ce quiz : Malala Yousafzai - Babeli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Image 1"/>
          <p:cNvPicPr>
            <a:picLocks noChangeAspect="1"/>
          </p:cNvPicPr>
          <p:nvPr/>
        </p:nvPicPr>
        <p:blipFill>
          <a:blip r:embed="rId5"/>
          <a:stretch>
            <a:fillRect/>
          </a:stretch>
        </p:blipFill>
        <p:spPr>
          <a:xfrm>
            <a:off x="9791123" y="6197600"/>
            <a:ext cx="1770957" cy="702620"/>
          </a:xfrm>
          <a:prstGeom prst="rect">
            <a:avLst/>
          </a:prstGeom>
        </p:spPr>
      </p:pic>
      <p:sp>
        <p:nvSpPr>
          <p:cNvPr id="10" name="Titre 1">
            <a:extLst>
              <a:ext uri="{FF2B5EF4-FFF2-40B4-BE49-F238E27FC236}">
                <a16:creationId xmlns:a16="http://schemas.microsoft.com/office/drawing/2014/main" id="{57E49C14-D291-841F-B7C4-F444B61EB326}"/>
              </a:ext>
            </a:extLst>
          </p:cNvPr>
          <p:cNvSpPr txBox="1">
            <a:spLocks/>
          </p:cNvSpPr>
          <p:nvPr/>
        </p:nvSpPr>
        <p:spPr>
          <a:xfrm>
            <a:off x="995680" y="615109"/>
            <a:ext cx="13576772" cy="1450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mtClean="0"/>
              <a:t>Qu’est ce qu’une table de fait?</a:t>
            </a:r>
            <a:endParaRPr lang="fr-FR" dirty="0"/>
          </a:p>
        </p:txBody>
      </p:sp>
      <p:sp>
        <p:nvSpPr>
          <p:cNvPr id="11" name="Espace réservé du contenu 2">
            <a:extLst>
              <a:ext uri="{FF2B5EF4-FFF2-40B4-BE49-F238E27FC236}">
                <a16:creationId xmlns:a16="http://schemas.microsoft.com/office/drawing/2014/main" id="{A2317E64-548A-F5B5-59FA-4604CACB63E1}"/>
              </a:ext>
            </a:extLst>
          </p:cNvPr>
          <p:cNvSpPr txBox="1">
            <a:spLocks/>
          </p:cNvSpPr>
          <p:nvPr/>
        </p:nvSpPr>
        <p:spPr>
          <a:xfrm>
            <a:off x="995678" y="2174240"/>
            <a:ext cx="6664961" cy="40233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fr-FR" smtClean="0"/>
              <a:t>Une table de fait est la table centrale d’une modèle dimensionnel .Elle contient les informations observable  (Les mesures ) sur ce qu’on veut analyser</a:t>
            </a:r>
          </a:p>
          <a:p>
            <a:pPr marL="0" indent="0">
              <a:buFont typeface="Arial" panose="020B0604020202020204" pitchFamily="34" charset="0"/>
              <a:buNone/>
            </a:pPr>
            <a:endParaRPr lang="fr-FR" smtClean="0"/>
          </a:p>
          <a:p>
            <a:pPr>
              <a:buFont typeface="Wingdings" panose="05000000000000000000" pitchFamily="2" charset="2"/>
              <a:buChar char="§"/>
            </a:pPr>
            <a:r>
              <a:rPr lang="fr-FR" smtClean="0"/>
              <a:t>Une table de fait assure les liens entre les dimensions elle comportent des clés étrangère qui sont des clés primaire dans les table de dimensions </a:t>
            </a:r>
            <a:endParaRPr lang="fr-FR" dirty="0"/>
          </a:p>
        </p:txBody>
      </p:sp>
      <p:pic>
        <p:nvPicPr>
          <p:cNvPr id="15" name="Espace réservé du contenu 5">
            <a:extLst>
              <a:ext uri="{FF2B5EF4-FFF2-40B4-BE49-F238E27FC236}">
                <a16:creationId xmlns:a16="http://schemas.microsoft.com/office/drawing/2014/main" id="{AACA3D21-791F-D308-89E4-4A1F969A37F4}"/>
              </a:ext>
            </a:extLst>
          </p:cNvPr>
          <p:cNvPicPr>
            <a:picLocks noChangeAspect="1"/>
          </p:cNvPicPr>
          <p:nvPr/>
        </p:nvPicPr>
        <p:blipFill>
          <a:blip r:embed="rId6"/>
          <a:stretch>
            <a:fillRect/>
          </a:stretch>
        </p:blipFill>
        <p:spPr>
          <a:xfrm>
            <a:off x="8547263" y="3258685"/>
            <a:ext cx="1902970" cy="1806097"/>
          </a:xfrm>
          <a:prstGeom prst="rect">
            <a:avLst/>
          </a:prstGeom>
        </p:spPr>
      </p:pic>
    </p:spTree>
    <p:extLst>
      <p:ext uri="{BB962C8B-B14F-4D97-AF65-F5344CB8AC3E}">
        <p14:creationId xmlns:p14="http://schemas.microsoft.com/office/powerpoint/2010/main" val="1928799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81CD7AB8-2610-4FD9-812F-913F0194E11B}"/>
              </a:ext>
            </a:extLst>
          </p:cNvPr>
          <p:cNvSpPr/>
          <p:nvPr/>
        </p:nvSpPr>
        <p:spPr>
          <a:xfrm>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53" name="Freeform: Shape 52">
            <a:extLst>
              <a:ext uri="{FF2B5EF4-FFF2-40B4-BE49-F238E27FC236}">
                <a16:creationId xmlns:a16="http://schemas.microsoft.com/office/drawing/2014/main" id="{2799072D-5A4F-4CAB-A1B9-393D8A614D54}"/>
              </a:ext>
            </a:extLst>
          </p:cNvPr>
          <p:cNvSpPr/>
          <p:nvPr/>
        </p:nvSpPr>
        <p:spPr>
          <a:xfrm>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52" name="Rectangle: Rounded Corners 51">
            <a:extLst>
              <a:ext uri="{FF2B5EF4-FFF2-40B4-BE49-F238E27FC236}">
                <a16:creationId xmlns:a16="http://schemas.microsoft.com/office/drawing/2014/main" id="{38BC1C3B-D1CC-4565-8A83-3C9CBD777531}"/>
              </a:ext>
            </a:extLst>
          </p:cNvPr>
          <p:cNvSpPr/>
          <p:nvPr/>
        </p:nvSpPr>
        <p:spPr>
          <a:xfrm>
            <a:off x="8653893" y="8590883"/>
            <a:ext cx="1925680" cy="1880836"/>
          </a:xfrm>
          <a:prstGeom prst="roundRect">
            <a:avLst>
              <a:gd name="adj" fmla="val 50000"/>
            </a:avLst>
          </a:prstGeom>
          <a:gradFill flip="none" rotWithShape="1">
            <a:gsLst>
              <a:gs pos="0">
                <a:srgbClr val="0073FE"/>
              </a:gs>
              <a:gs pos="100000">
                <a:srgbClr val="0073F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utoShape 8" descr="Testez-vous sur ce quiz : Malala Yousafzai - Babeli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Image 1"/>
          <p:cNvPicPr>
            <a:picLocks noChangeAspect="1"/>
          </p:cNvPicPr>
          <p:nvPr/>
        </p:nvPicPr>
        <p:blipFill>
          <a:blip r:embed="rId5"/>
          <a:stretch>
            <a:fillRect/>
          </a:stretch>
        </p:blipFill>
        <p:spPr>
          <a:xfrm>
            <a:off x="9791123" y="6197600"/>
            <a:ext cx="1770957" cy="702620"/>
          </a:xfrm>
          <a:prstGeom prst="rect">
            <a:avLst/>
          </a:prstGeom>
        </p:spPr>
      </p:pic>
      <p:sp>
        <p:nvSpPr>
          <p:cNvPr id="13" name="Titre 1">
            <a:extLst>
              <a:ext uri="{FF2B5EF4-FFF2-40B4-BE49-F238E27FC236}">
                <a16:creationId xmlns:a16="http://schemas.microsoft.com/office/drawing/2014/main" id="{8ACBC04A-5309-766B-17F0-829623487F45}"/>
              </a:ext>
            </a:extLst>
          </p:cNvPr>
          <p:cNvSpPr txBox="1">
            <a:spLocks/>
          </p:cNvSpPr>
          <p:nvPr/>
        </p:nvSpPr>
        <p:spPr>
          <a:xfrm>
            <a:off x="1097279" y="286603"/>
            <a:ext cx="11631321" cy="1450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mtClean="0"/>
              <a:t>Qu’est ce qu’une table de dimension?</a:t>
            </a:r>
            <a:endParaRPr lang="fr-FR" dirty="0"/>
          </a:p>
        </p:txBody>
      </p:sp>
      <p:sp>
        <p:nvSpPr>
          <p:cNvPr id="14" name="Espace réservé du contenu 2">
            <a:extLst>
              <a:ext uri="{FF2B5EF4-FFF2-40B4-BE49-F238E27FC236}">
                <a16:creationId xmlns:a16="http://schemas.microsoft.com/office/drawing/2014/main" id="{7D1A1E5A-A70A-60E9-554F-A28A4DF8643D}"/>
              </a:ext>
            </a:extLst>
          </p:cNvPr>
          <p:cNvSpPr txBox="1">
            <a:spLocks/>
          </p:cNvSpPr>
          <p:nvPr/>
        </p:nvSpPr>
        <p:spPr>
          <a:xfrm>
            <a:off x="1097278" y="1845734"/>
            <a:ext cx="5709921" cy="40233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fr-FR" smtClean="0"/>
              <a:t>Les tables de dimension sont les tables qui raccompagnent une table de fait elle contient des description textuelles de l’activités.</a:t>
            </a:r>
          </a:p>
          <a:p>
            <a:pPr>
              <a:buFont typeface="Wingdings" panose="05000000000000000000" pitchFamily="2" charset="2"/>
              <a:buChar char="§"/>
            </a:pPr>
            <a:r>
              <a:rPr lang="fr-FR" smtClean="0"/>
              <a:t>Une table de dimension est constitue de plusieurs colonnes qui décrivent une ligne.</a:t>
            </a:r>
          </a:p>
          <a:p>
            <a:pPr>
              <a:buFont typeface="Wingdings" panose="05000000000000000000" pitchFamily="2" charset="2"/>
              <a:buChar char="§"/>
            </a:pPr>
            <a:r>
              <a:rPr lang="fr-FR" smtClean="0"/>
              <a:t>C’est grâce a cette table que l’entrepôt de données est compréhensible et utilisable.</a:t>
            </a:r>
            <a:endParaRPr lang="fr-FR" dirty="0"/>
          </a:p>
        </p:txBody>
      </p:sp>
      <p:pic>
        <p:nvPicPr>
          <p:cNvPr id="16" name="Espace réservé du contenu 5">
            <a:extLst>
              <a:ext uri="{FF2B5EF4-FFF2-40B4-BE49-F238E27FC236}">
                <a16:creationId xmlns:a16="http://schemas.microsoft.com/office/drawing/2014/main" id="{F5517901-A7CD-5604-C328-75E604F9BC68}"/>
              </a:ext>
            </a:extLst>
          </p:cNvPr>
          <p:cNvPicPr>
            <a:picLocks noChangeAspect="1"/>
          </p:cNvPicPr>
          <p:nvPr/>
        </p:nvPicPr>
        <p:blipFill>
          <a:blip r:embed="rId6"/>
          <a:stretch>
            <a:fillRect/>
          </a:stretch>
        </p:blipFill>
        <p:spPr>
          <a:xfrm>
            <a:off x="6730860" y="2301033"/>
            <a:ext cx="4993365" cy="3257111"/>
          </a:xfrm>
          <a:prstGeom prst="rect">
            <a:avLst/>
          </a:prstGeom>
        </p:spPr>
      </p:pic>
    </p:spTree>
    <p:extLst>
      <p:ext uri="{BB962C8B-B14F-4D97-AF65-F5344CB8AC3E}">
        <p14:creationId xmlns:p14="http://schemas.microsoft.com/office/powerpoint/2010/main" val="400525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81CD7AB8-2610-4FD9-812F-913F0194E11B}"/>
              </a:ext>
            </a:extLst>
          </p:cNvPr>
          <p:cNvSpPr/>
          <p:nvPr/>
        </p:nvSpPr>
        <p:spPr>
          <a:xfrm>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53" name="Freeform: Shape 52">
            <a:extLst>
              <a:ext uri="{FF2B5EF4-FFF2-40B4-BE49-F238E27FC236}">
                <a16:creationId xmlns:a16="http://schemas.microsoft.com/office/drawing/2014/main" id="{2799072D-5A4F-4CAB-A1B9-393D8A614D54}"/>
              </a:ext>
            </a:extLst>
          </p:cNvPr>
          <p:cNvSpPr/>
          <p:nvPr/>
        </p:nvSpPr>
        <p:spPr>
          <a:xfrm>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52" name="Rectangle: Rounded Corners 51">
            <a:extLst>
              <a:ext uri="{FF2B5EF4-FFF2-40B4-BE49-F238E27FC236}">
                <a16:creationId xmlns:a16="http://schemas.microsoft.com/office/drawing/2014/main" id="{38BC1C3B-D1CC-4565-8A83-3C9CBD777531}"/>
              </a:ext>
            </a:extLst>
          </p:cNvPr>
          <p:cNvSpPr/>
          <p:nvPr/>
        </p:nvSpPr>
        <p:spPr>
          <a:xfrm>
            <a:off x="8653893" y="8590883"/>
            <a:ext cx="1925680" cy="1880836"/>
          </a:xfrm>
          <a:prstGeom prst="roundRect">
            <a:avLst>
              <a:gd name="adj" fmla="val 50000"/>
            </a:avLst>
          </a:prstGeom>
          <a:gradFill flip="none" rotWithShape="1">
            <a:gsLst>
              <a:gs pos="0">
                <a:srgbClr val="0073FE"/>
              </a:gs>
              <a:gs pos="100000">
                <a:srgbClr val="0073F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utoShape 8" descr="Testez-vous sur ce quiz : Malala Yousafzai - Babeli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Image 1"/>
          <p:cNvPicPr>
            <a:picLocks noChangeAspect="1"/>
          </p:cNvPicPr>
          <p:nvPr/>
        </p:nvPicPr>
        <p:blipFill>
          <a:blip r:embed="rId5"/>
          <a:stretch>
            <a:fillRect/>
          </a:stretch>
        </p:blipFill>
        <p:spPr>
          <a:xfrm>
            <a:off x="9791123" y="6197600"/>
            <a:ext cx="1770957" cy="702620"/>
          </a:xfrm>
          <a:prstGeom prst="rect">
            <a:avLst/>
          </a:prstGeom>
        </p:spPr>
      </p:pic>
      <p:sp>
        <p:nvSpPr>
          <p:cNvPr id="10" name="Titre 1">
            <a:extLst>
              <a:ext uri="{FF2B5EF4-FFF2-40B4-BE49-F238E27FC236}">
                <a16:creationId xmlns:a16="http://schemas.microsoft.com/office/drawing/2014/main" id="{CCCB044A-AA6C-08BE-F3E5-B33BA224AE18}"/>
              </a:ext>
            </a:extLst>
          </p:cNvPr>
          <p:cNvSpPr txBox="1">
            <a:spLocks/>
          </p:cNvSpPr>
          <p:nvPr/>
        </p:nvSpPr>
        <p:spPr>
          <a:xfrm>
            <a:off x="1097280" y="286603"/>
            <a:ext cx="10058400" cy="1450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mtClean="0"/>
              <a:t>Modélisation d’une datawarehouse</a:t>
            </a:r>
            <a:endParaRPr lang="fr-FR" dirty="0"/>
          </a:p>
        </p:txBody>
      </p:sp>
      <p:sp>
        <p:nvSpPr>
          <p:cNvPr id="11" name="Espace réservé du contenu 2">
            <a:extLst>
              <a:ext uri="{FF2B5EF4-FFF2-40B4-BE49-F238E27FC236}">
                <a16:creationId xmlns:a16="http://schemas.microsoft.com/office/drawing/2014/main" id="{5DD40EFD-DC32-81CA-CD81-452A1C0AEF9B}"/>
              </a:ext>
            </a:extLst>
          </p:cNvPr>
          <p:cNvSpPr txBox="1">
            <a:spLocks/>
          </p:cNvSpPr>
          <p:nvPr/>
        </p:nvSpPr>
        <p:spPr>
          <a:xfrm>
            <a:off x="1097280" y="1845734"/>
            <a:ext cx="10058400" cy="40233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mtClean="0"/>
              <a:t>On a trois modèles permettant la présentations d’un datawarehouse :</a:t>
            </a:r>
          </a:p>
          <a:p>
            <a:pPr>
              <a:buFont typeface="Wingdings" panose="05000000000000000000" pitchFamily="2" charset="2"/>
              <a:buChar char="Ø"/>
            </a:pPr>
            <a:r>
              <a:rPr lang="fr-FR" smtClean="0"/>
              <a:t>Modèle en Etoile</a:t>
            </a:r>
          </a:p>
          <a:p>
            <a:pPr>
              <a:buFont typeface="Wingdings" panose="05000000000000000000" pitchFamily="2" charset="2"/>
              <a:buChar char="Ø"/>
            </a:pPr>
            <a:r>
              <a:rPr lang="fr-FR" smtClean="0"/>
              <a:t>Modèle en flocon </a:t>
            </a:r>
          </a:p>
          <a:p>
            <a:pPr>
              <a:buFont typeface="Wingdings" panose="05000000000000000000" pitchFamily="2" charset="2"/>
              <a:buChar char="Ø"/>
            </a:pPr>
            <a:r>
              <a:rPr lang="fr-FR" smtClean="0"/>
              <a:t>Modèle en constellation</a:t>
            </a:r>
            <a:endParaRPr lang="fr-FR" dirty="0"/>
          </a:p>
        </p:txBody>
      </p:sp>
    </p:spTree>
    <p:extLst>
      <p:ext uri="{BB962C8B-B14F-4D97-AF65-F5344CB8AC3E}">
        <p14:creationId xmlns:p14="http://schemas.microsoft.com/office/powerpoint/2010/main" val="3424648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81CD7AB8-2610-4FD9-812F-913F0194E11B}"/>
              </a:ext>
            </a:extLst>
          </p:cNvPr>
          <p:cNvSpPr/>
          <p:nvPr/>
        </p:nvSpPr>
        <p:spPr>
          <a:xfrm>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53" name="Freeform: Shape 52">
            <a:extLst>
              <a:ext uri="{FF2B5EF4-FFF2-40B4-BE49-F238E27FC236}">
                <a16:creationId xmlns:a16="http://schemas.microsoft.com/office/drawing/2014/main" id="{2799072D-5A4F-4CAB-A1B9-393D8A614D54}"/>
              </a:ext>
            </a:extLst>
          </p:cNvPr>
          <p:cNvSpPr/>
          <p:nvPr/>
        </p:nvSpPr>
        <p:spPr>
          <a:xfrm>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52" name="Rectangle: Rounded Corners 51">
            <a:extLst>
              <a:ext uri="{FF2B5EF4-FFF2-40B4-BE49-F238E27FC236}">
                <a16:creationId xmlns:a16="http://schemas.microsoft.com/office/drawing/2014/main" id="{38BC1C3B-D1CC-4565-8A83-3C9CBD777531}"/>
              </a:ext>
            </a:extLst>
          </p:cNvPr>
          <p:cNvSpPr/>
          <p:nvPr/>
        </p:nvSpPr>
        <p:spPr>
          <a:xfrm>
            <a:off x="8653893" y="8590883"/>
            <a:ext cx="1925680" cy="1880836"/>
          </a:xfrm>
          <a:prstGeom prst="roundRect">
            <a:avLst>
              <a:gd name="adj" fmla="val 50000"/>
            </a:avLst>
          </a:prstGeom>
          <a:gradFill flip="none" rotWithShape="1">
            <a:gsLst>
              <a:gs pos="0">
                <a:srgbClr val="0073FE"/>
              </a:gs>
              <a:gs pos="100000">
                <a:srgbClr val="0073F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utoShape 8" descr="Testez-vous sur ce quiz : Malala Yousafzai - Babeli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Image 1"/>
          <p:cNvPicPr>
            <a:picLocks noChangeAspect="1"/>
          </p:cNvPicPr>
          <p:nvPr/>
        </p:nvPicPr>
        <p:blipFill>
          <a:blip r:embed="rId5"/>
          <a:stretch>
            <a:fillRect/>
          </a:stretch>
        </p:blipFill>
        <p:spPr>
          <a:xfrm>
            <a:off x="9791123" y="6197600"/>
            <a:ext cx="1770957" cy="702620"/>
          </a:xfrm>
          <a:prstGeom prst="rect">
            <a:avLst/>
          </a:prstGeom>
        </p:spPr>
      </p:pic>
      <p:sp>
        <p:nvSpPr>
          <p:cNvPr id="9" name="Titre 1">
            <a:extLst>
              <a:ext uri="{FF2B5EF4-FFF2-40B4-BE49-F238E27FC236}">
                <a16:creationId xmlns:a16="http://schemas.microsoft.com/office/drawing/2014/main" id="{60100A37-B0EB-78E7-B998-F6E8ECF7F715}"/>
              </a:ext>
            </a:extLst>
          </p:cNvPr>
          <p:cNvSpPr txBox="1">
            <a:spLocks/>
          </p:cNvSpPr>
          <p:nvPr/>
        </p:nvSpPr>
        <p:spPr>
          <a:xfrm>
            <a:off x="1097280" y="286603"/>
            <a:ext cx="10058400" cy="1450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mtClean="0"/>
              <a:t>Modèle en Etoile </a:t>
            </a:r>
            <a:endParaRPr lang="fr-FR" dirty="0"/>
          </a:p>
        </p:txBody>
      </p:sp>
      <p:sp>
        <p:nvSpPr>
          <p:cNvPr id="13" name="Espace réservé du contenu 2">
            <a:extLst>
              <a:ext uri="{FF2B5EF4-FFF2-40B4-BE49-F238E27FC236}">
                <a16:creationId xmlns:a16="http://schemas.microsoft.com/office/drawing/2014/main" id="{88D462C1-A6CF-18E3-37D9-75E5E13CD4C8}"/>
              </a:ext>
            </a:extLst>
          </p:cNvPr>
          <p:cNvSpPr txBox="1">
            <a:spLocks/>
          </p:cNvSpPr>
          <p:nvPr/>
        </p:nvSpPr>
        <p:spPr>
          <a:xfrm>
            <a:off x="1097279" y="1845734"/>
            <a:ext cx="4937760" cy="40233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mtClean="0"/>
              <a:t>Ce modèle se représente comme une Etoile dont le centre n’est d’autre que la table de faits el les branches sont les table de dimensions. La force de ce type de modélisation est sa lisibilité et sa performance </a:t>
            </a:r>
            <a:endParaRPr lang="fr-FR" dirty="0"/>
          </a:p>
        </p:txBody>
      </p:sp>
      <p:pic>
        <p:nvPicPr>
          <p:cNvPr id="14" name="Espace réservé du contenu 5">
            <a:extLst>
              <a:ext uri="{FF2B5EF4-FFF2-40B4-BE49-F238E27FC236}">
                <a16:creationId xmlns:a16="http://schemas.microsoft.com/office/drawing/2014/main" id="{BD6F0EB7-9183-CAB2-56E4-4D6A998F6714}"/>
              </a:ext>
            </a:extLst>
          </p:cNvPr>
          <p:cNvPicPr>
            <a:picLocks noChangeAspect="1"/>
          </p:cNvPicPr>
          <p:nvPr/>
        </p:nvPicPr>
        <p:blipFill>
          <a:blip r:embed="rId6"/>
          <a:stretch>
            <a:fillRect/>
          </a:stretch>
        </p:blipFill>
        <p:spPr>
          <a:xfrm>
            <a:off x="6507077" y="2463379"/>
            <a:ext cx="4648603" cy="2690093"/>
          </a:xfrm>
          <a:prstGeom prst="rect">
            <a:avLst/>
          </a:prstGeom>
        </p:spPr>
      </p:pic>
    </p:spTree>
    <p:extLst>
      <p:ext uri="{BB962C8B-B14F-4D97-AF65-F5344CB8AC3E}">
        <p14:creationId xmlns:p14="http://schemas.microsoft.com/office/powerpoint/2010/main" val="466574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81CD7AB8-2610-4FD9-812F-913F0194E11B}"/>
              </a:ext>
            </a:extLst>
          </p:cNvPr>
          <p:cNvSpPr/>
          <p:nvPr/>
        </p:nvSpPr>
        <p:spPr>
          <a:xfrm>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53" name="Freeform: Shape 52">
            <a:extLst>
              <a:ext uri="{FF2B5EF4-FFF2-40B4-BE49-F238E27FC236}">
                <a16:creationId xmlns:a16="http://schemas.microsoft.com/office/drawing/2014/main" id="{2799072D-5A4F-4CAB-A1B9-393D8A614D54}"/>
              </a:ext>
            </a:extLst>
          </p:cNvPr>
          <p:cNvSpPr/>
          <p:nvPr/>
        </p:nvSpPr>
        <p:spPr>
          <a:xfrm>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52" name="Rectangle: Rounded Corners 51">
            <a:extLst>
              <a:ext uri="{FF2B5EF4-FFF2-40B4-BE49-F238E27FC236}">
                <a16:creationId xmlns:a16="http://schemas.microsoft.com/office/drawing/2014/main" id="{38BC1C3B-D1CC-4565-8A83-3C9CBD777531}"/>
              </a:ext>
            </a:extLst>
          </p:cNvPr>
          <p:cNvSpPr/>
          <p:nvPr/>
        </p:nvSpPr>
        <p:spPr>
          <a:xfrm>
            <a:off x="8653893" y="8590883"/>
            <a:ext cx="1925680" cy="1880836"/>
          </a:xfrm>
          <a:prstGeom prst="roundRect">
            <a:avLst>
              <a:gd name="adj" fmla="val 50000"/>
            </a:avLst>
          </a:prstGeom>
          <a:gradFill flip="none" rotWithShape="1">
            <a:gsLst>
              <a:gs pos="0">
                <a:srgbClr val="0073FE"/>
              </a:gs>
              <a:gs pos="100000">
                <a:srgbClr val="0073F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utoShape 8" descr="Testez-vous sur ce quiz : Malala Yousafzai - Babeli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Image 1"/>
          <p:cNvPicPr>
            <a:picLocks noChangeAspect="1"/>
          </p:cNvPicPr>
          <p:nvPr/>
        </p:nvPicPr>
        <p:blipFill>
          <a:blip r:embed="rId5"/>
          <a:stretch>
            <a:fillRect/>
          </a:stretch>
        </p:blipFill>
        <p:spPr>
          <a:xfrm>
            <a:off x="9791123" y="6197600"/>
            <a:ext cx="1770957" cy="702620"/>
          </a:xfrm>
          <a:prstGeom prst="rect">
            <a:avLst/>
          </a:prstGeom>
        </p:spPr>
      </p:pic>
      <p:sp>
        <p:nvSpPr>
          <p:cNvPr id="10" name="Titre 1">
            <a:extLst>
              <a:ext uri="{FF2B5EF4-FFF2-40B4-BE49-F238E27FC236}">
                <a16:creationId xmlns:a16="http://schemas.microsoft.com/office/drawing/2014/main" id="{30F605D0-B0EB-C603-FD88-76255D4DBC74}"/>
              </a:ext>
            </a:extLst>
          </p:cNvPr>
          <p:cNvSpPr txBox="1">
            <a:spLocks/>
          </p:cNvSpPr>
          <p:nvPr/>
        </p:nvSpPr>
        <p:spPr>
          <a:xfrm>
            <a:off x="1097280" y="286603"/>
            <a:ext cx="11589928" cy="1450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mtClean="0"/>
              <a:t>Modèle en flocon</a:t>
            </a:r>
            <a:endParaRPr lang="fr-FR" dirty="0"/>
          </a:p>
        </p:txBody>
      </p:sp>
      <p:sp>
        <p:nvSpPr>
          <p:cNvPr id="11" name="Espace réservé du contenu 2">
            <a:extLst>
              <a:ext uri="{FF2B5EF4-FFF2-40B4-BE49-F238E27FC236}">
                <a16:creationId xmlns:a16="http://schemas.microsoft.com/office/drawing/2014/main" id="{E83B695B-C4C3-C06F-2DCB-08DC8C327D8C}"/>
              </a:ext>
            </a:extLst>
          </p:cNvPr>
          <p:cNvSpPr txBox="1">
            <a:spLocks/>
          </p:cNvSpPr>
          <p:nvPr/>
        </p:nvSpPr>
        <p:spPr>
          <a:xfrm>
            <a:off x="488314" y="1796746"/>
            <a:ext cx="5689601" cy="40233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smtClean="0"/>
              <a:t>Le modèle en flocon est identique au modèle en étoile sauf que ses branches sont éclaté en hiérarchies.</a:t>
            </a:r>
          </a:p>
          <a:p>
            <a:r>
              <a:rPr lang="fr-FR" dirty="0" smtClean="0"/>
              <a:t>Cette modélisation est généralement justifié par l’ économie d’espace de stockage, cependant elle peur s’avérer moins compréhensible pour l’utilisateur final et très couteuse en terme de performance </a:t>
            </a:r>
            <a:endParaRPr lang="fr-FR" dirty="0"/>
          </a:p>
        </p:txBody>
      </p:sp>
      <p:pic>
        <p:nvPicPr>
          <p:cNvPr id="15" name="Espace réservé du contenu 5">
            <a:extLst>
              <a:ext uri="{FF2B5EF4-FFF2-40B4-BE49-F238E27FC236}">
                <a16:creationId xmlns:a16="http://schemas.microsoft.com/office/drawing/2014/main" id="{2B739FD6-1060-D313-5192-8B8A617C965E}"/>
              </a:ext>
            </a:extLst>
          </p:cNvPr>
          <p:cNvPicPr>
            <a:picLocks noChangeAspect="1"/>
          </p:cNvPicPr>
          <p:nvPr/>
        </p:nvPicPr>
        <p:blipFill>
          <a:blip r:embed="rId6"/>
          <a:stretch>
            <a:fillRect/>
          </a:stretch>
        </p:blipFill>
        <p:spPr>
          <a:xfrm>
            <a:off x="6177915" y="2260966"/>
            <a:ext cx="5688869" cy="2628497"/>
          </a:xfrm>
          <a:prstGeom prst="rect">
            <a:avLst/>
          </a:prstGeom>
        </p:spPr>
      </p:pic>
    </p:spTree>
    <p:extLst>
      <p:ext uri="{BB962C8B-B14F-4D97-AF65-F5344CB8AC3E}">
        <p14:creationId xmlns:p14="http://schemas.microsoft.com/office/powerpoint/2010/main" val="1145853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81CD7AB8-2610-4FD9-812F-913F0194E11B}"/>
              </a:ext>
            </a:extLst>
          </p:cNvPr>
          <p:cNvSpPr/>
          <p:nvPr/>
        </p:nvSpPr>
        <p:spPr>
          <a:xfrm>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53" name="Freeform: Shape 52">
            <a:extLst>
              <a:ext uri="{FF2B5EF4-FFF2-40B4-BE49-F238E27FC236}">
                <a16:creationId xmlns:a16="http://schemas.microsoft.com/office/drawing/2014/main" id="{2799072D-5A4F-4CAB-A1B9-393D8A614D54}"/>
              </a:ext>
            </a:extLst>
          </p:cNvPr>
          <p:cNvSpPr/>
          <p:nvPr/>
        </p:nvSpPr>
        <p:spPr>
          <a:xfrm>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52" name="Rectangle: Rounded Corners 51">
            <a:extLst>
              <a:ext uri="{FF2B5EF4-FFF2-40B4-BE49-F238E27FC236}">
                <a16:creationId xmlns:a16="http://schemas.microsoft.com/office/drawing/2014/main" id="{38BC1C3B-D1CC-4565-8A83-3C9CBD777531}"/>
              </a:ext>
            </a:extLst>
          </p:cNvPr>
          <p:cNvSpPr/>
          <p:nvPr/>
        </p:nvSpPr>
        <p:spPr>
          <a:xfrm>
            <a:off x="8653893" y="8590883"/>
            <a:ext cx="1925680" cy="1880836"/>
          </a:xfrm>
          <a:prstGeom prst="roundRect">
            <a:avLst>
              <a:gd name="adj" fmla="val 50000"/>
            </a:avLst>
          </a:prstGeom>
          <a:gradFill flip="none" rotWithShape="1">
            <a:gsLst>
              <a:gs pos="0">
                <a:srgbClr val="0073FE"/>
              </a:gs>
              <a:gs pos="100000">
                <a:srgbClr val="0073F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utoShape 8" descr="Testez-vous sur ce quiz : Malala Yousafzai - Babeli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Image 1"/>
          <p:cNvPicPr>
            <a:picLocks noChangeAspect="1"/>
          </p:cNvPicPr>
          <p:nvPr/>
        </p:nvPicPr>
        <p:blipFill>
          <a:blip r:embed="rId5"/>
          <a:stretch>
            <a:fillRect/>
          </a:stretch>
        </p:blipFill>
        <p:spPr>
          <a:xfrm>
            <a:off x="9791123" y="6197600"/>
            <a:ext cx="1770957" cy="702620"/>
          </a:xfrm>
          <a:prstGeom prst="rect">
            <a:avLst/>
          </a:prstGeom>
        </p:spPr>
      </p:pic>
      <p:sp>
        <p:nvSpPr>
          <p:cNvPr id="13" name="Titre 1">
            <a:extLst>
              <a:ext uri="{FF2B5EF4-FFF2-40B4-BE49-F238E27FC236}">
                <a16:creationId xmlns:a16="http://schemas.microsoft.com/office/drawing/2014/main" id="{AF5CA7B8-8241-E1B3-9F05-2DB411880D8D}"/>
              </a:ext>
            </a:extLst>
          </p:cNvPr>
          <p:cNvSpPr txBox="1">
            <a:spLocks/>
          </p:cNvSpPr>
          <p:nvPr/>
        </p:nvSpPr>
        <p:spPr>
          <a:xfrm>
            <a:off x="1097280" y="286603"/>
            <a:ext cx="10058400" cy="1450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mtClean="0"/>
              <a:t>Modèle en constellation</a:t>
            </a:r>
            <a:endParaRPr lang="fr-FR" dirty="0"/>
          </a:p>
        </p:txBody>
      </p:sp>
      <p:sp>
        <p:nvSpPr>
          <p:cNvPr id="14" name="Espace réservé du contenu 2">
            <a:extLst>
              <a:ext uri="{FF2B5EF4-FFF2-40B4-BE49-F238E27FC236}">
                <a16:creationId xmlns:a16="http://schemas.microsoft.com/office/drawing/2014/main" id="{B2072F9C-70AA-E457-43D8-70FB3981B4DC}"/>
              </a:ext>
            </a:extLst>
          </p:cNvPr>
          <p:cNvSpPr txBox="1">
            <a:spLocks/>
          </p:cNvSpPr>
          <p:nvPr/>
        </p:nvSpPr>
        <p:spPr>
          <a:xfrm>
            <a:off x="1097279" y="1845734"/>
            <a:ext cx="4937760" cy="40233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smtClean="0"/>
              <a:t>Ce n’est rien d’autre que plusieurs modèles en étoile liés entre eux par des dimension communes. </a:t>
            </a:r>
            <a:endParaRPr lang="fr-FR" dirty="0"/>
          </a:p>
        </p:txBody>
      </p:sp>
      <p:pic>
        <p:nvPicPr>
          <p:cNvPr id="16" name="Espace réservé du contenu 5">
            <a:extLst>
              <a:ext uri="{FF2B5EF4-FFF2-40B4-BE49-F238E27FC236}">
                <a16:creationId xmlns:a16="http://schemas.microsoft.com/office/drawing/2014/main" id="{5D097528-EF81-7380-A359-1DF97984802E}"/>
              </a:ext>
            </a:extLst>
          </p:cNvPr>
          <p:cNvPicPr>
            <a:picLocks noChangeAspect="1"/>
          </p:cNvPicPr>
          <p:nvPr/>
        </p:nvPicPr>
        <p:blipFill>
          <a:blip r:embed="rId6"/>
          <a:stretch>
            <a:fillRect/>
          </a:stretch>
        </p:blipFill>
        <p:spPr>
          <a:xfrm>
            <a:off x="6436976" y="2176700"/>
            <a:ext cx="4937125" cy="2330237"/>
          </a:xfrm>
          <a:prstGeom prst="rect">
            <a:avLst/>
          </a:prstGeom>
        </p:spPr>
      </p:pic>
    </p:spTree>
    <p:extLst>
      <p:ext uri="{BB962C8B-B14F-4D97-AF65-F5344CB8AC3E}">
        <p14:creationId xmlns:p14="http://schemas.microsoft.com/office/powerpoint/2010/main" val="1929630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Freeform: Shape 74">
            <a:extLst>
              <a:ext uri="{FF2B5EF4-FFF2-40B4-BE49-F238E27FC236}">
                <a16:creationId xmlns:a16="http://schemas.microsoft.com/office/drawing/2014/main" id="{5C42221A-AEA4-4FF9-8B1D-9E67DBF9E87A}"/>
              </a:ext>
            </a:extLst>
          </p:cNvPr>
          <p:cNvSpPr/>
          <p:nvPr/>
        </p:nvSpPr>
        <p:spPr>
          <a:xfrm rot="15300000">
            <a:off x="5069277" y="7526362"/>
            <a:ext cx="1295961" cy="1171780"/>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2"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80" name="Freeform: Shape 79">
            <a:extLst>
              <a:ext uri="{FF2B5EF4-FFF2-40B4-BE49-F238E27FC236}">
                <a16:creationId xmlns:a16="http://schemas.microsoft.com/office/drawing/2014/main" id="{88768FEA-CBCE-4FFD-82B6-65ECED97A04E}"/>
              </a:ext>
            </a:extLst>
          </p:cNvPr>
          <p:cNvSpPr/>
          <p:nvPr/>
        </p:nvSpPr>
        <p:spPr>
          <a:xfrm rot="15300000">
            <a:off x="5447195" y="9241642"/>
            <a:ext cx="1783134" cy="1612271"/>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63" name="Oval 62">
            <a:extLst>
              <a:ext uri="{FF2B5EF4-FFF2-40B4-BE49-F238E27FC236}">
                <a16:creationId xmlns:a16="http://schemas.microsoft.com/office/drawing/2014/main" id="{D8DB9F4A-AAAE-4846-A860-BA82F2CDC240}"/>
              </a:ext>
            </a:extLst>
          </p:cNvPr>
          <p:cNvSpPr/>
          <p:nvPr/>
        </p:nvSpPr>
        <p:spPr>
          <a:xfrm>
            <a:off x="5062279" y="-3720280"/>
            <a:ext cx="14376161" cy="13838863"/>
          </a:xfrm>
          <a:prstGeom prst="ellipse">
            <a:avLst/>
          </a:prstGeom>
          <a:noFill/>
          <a:ln w="6350" cap="rnd" cmpd="sng" algn="ctr">
            <a:solidFill>
              <a:srgbClr val="494F58">
                <a:alpha val="6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64" name="Oval 63">
            <a:extLst>
              <a:ext uri="{FF2B5EF4-FFF2-40B4-BE49-F238E27FC236}">
                <a16:creationId xmlns:a16="http://schemas.microsoft.com/office/drawing/2014/main" id="{EE77B228-BD78-4E6D-9AE1-2FCB11C250C4}"/>
              </a:ext>
            </a:extLst>
          </p:cNvPr>
          <p:cNvSpPr/>
          <p:nvPr/>
        </p:nvSpPr>
        <p:spPr>
          <a:xfrm>
            <a:off x="4813280" y="-4506577"/>
            <a:ext cx="15411452" cy="15411452"/>
          </a:xfrm>
          <a:prstGeom prst="ellipse">
            <a:avLst/>
          </a:prstGeom>
          <a:noFill/>
          <a:ln w="6350" cap="rnd" cmpd="sng" algn="ctr">
            <a:solidFill>
              <a:srgbClr val="0073FE">
                <a:alpha val="6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40" name="Rectangle: Rounded Corners 39">
            <a:extLst>
              <a:ext uri="{FF2B5EF4-FFF2-40B4-BE49-F238E27FC236}">
                <a16:creationId xmlns:a16="http://schemas.microsoft.com/office/drawing/2014/main" id="{F9720C2F-C4E3-4596-896B-45BB1A41067F}"/>
              </a:ext>
            </a:extLst>
          </p:cNvPr>
          <p:cNvSpPr/>
          <p:nvPr/>
        </p:nvSpPr>
        <p:spPr>
          <a:xfrm>
            <a:off x="1092577" y="1033821"/>
            <a:ext cx="3934691" cy="4960579"/>
          </a:xfrm>
          <a:prstGeom prst="roundRect">
            <a:avLst>
              <a:gd name="adj" fmla="val 12759"/>
            </a:avLst>
          </a:prstGeom>
          <a:solidFill>
            <a:srgbClr val="005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53" name="Group 52">
            <a:extLst>
              <a:ext uri="{FF2B5EF4-FFF2-40B4-BE49-F238E27FC236}">
                <a16:creationId xmlns:a16="http://schemas.microsoft.com/office/drawing/2014/main" id="{A5494AC9-475A-4FDB-8957-A667D7B17895}"/>
              </a:ext>
            </a:extLst>
          </p:cNvPr>
          <p:cNvGrpSpPr/>
          <p:nvPr/>
        </p:nvGrpSpPr>
        <p:grpSpPr>
          <a:xfrm>
            <a:off x="5358596" y="1033821"/>
            <a:ext cx="739116" cy="4962697"/>
            <a:chOff x="13660727" y="1035939"/>
            <a:chExt cx="739116" cy="4960579"/>
          </a:xfrm>
        </p:grpSpPr>
        <p:sp>
          <p:nvSpPr>
            <p:cNvPr id="54" name="Rectangle: Rounded Corners 53">
              <a:extLst>
                <a:ext uri="{FF2B5EF4-FFF2-40B4-BE49-F238E27FC236}">
                  <a16:creationId xmlns:a16="http://schemas.microsoft.com/office/drawing/2014/main" id="{45CB2778-D225-4E1E-BCF1-06781274BC6B}"/>
                </a:ext>
              </a:extLst>
            </p:cNvPr>
            <p:cNvSpPr/>
            <p:nvPr/>
          </p:nvSpPr>
          <p:spPr>
            <a:xfrm>
              <a:off x="13660727" y="1035939"/>
              <a:ext cx="739116" cy="4960579"/>
            </a:xfrm>
            <a:prstGeom prst="roundRect">
              <a:avLst>
                <a:gd name="adj" fmla="val 404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56" name="Group 55">
              <a:extLst>
                <a:ext uri="{FF2B5EF4-FFF2-40B4-BE49-F238E27FC236}">
                  <a16:creationId xmlns:a16="http://schemas.microsoft.com/office/drawing/2014/main" id="{3441E7AD-0F01-4209-A7D2-F078A63143B3}"/>
                </a:ext>
              </a:extLst>
            </p:cNvPr>
            <p:cNvGrpSpPr/>
            <p:nvPr/>
          </p:nvGrpSpPr>
          <p:grpSpPr>
            <a:xfrm>
              <a:off x="13803781" y="4544365"/>
              <a:ext cx="471230" cy="471230"/>
              <a:chOff x="5896389" y="4458343"/>
              <a:chExt cx="471230" cy="471230"/>
            </a:xfrm>
          </p:grpSpPr>
          <p:sp>
            <p:nvSpPr>
              <p:cNvPr id="71" name="Oval 70">
                <a:extLst>
                  <a:ext uri="{FF2B5EF4-FFF2-40B4-BE49-F238E27FC236}">
                    <a16:creationId xmlns:a16="http://schemas.microsoft.com/office/drawing/2014/main" id="{9196EEB0-CD40-41AE-8800-C6AB4C581B8F}"/>
                  </a:ext>
                </a:extLst>
              </p:cNvPr>
              <p:cNvSpPr/>
              <p:nvPr/>
            </p:nvSpPr>
            <p:spPr>
              <a:xfrm>
                <a:off x="5896389" y="4458343"/>
                <a:ext cx="471230" cy="471230"/>
              </a:xfrm>
              <a:prstGeom prst="ellipse">
                <a:avLst/>
              </a:prstGeom>
              <a:solidFill>
                <a:schemeClr val="accent1">
                  <a:alpha val="2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sp>
            <p:nvSpPr>
              <p:cNvPr id="72" name="Oval 71">
                <a:extLst>
                  <a:ext uri="{FF2B5EF4-FFF2-40B4-BE49-F238E27FC236}">
                    <a16:creationId xmlns:a16="http://schemas.microsoft.com/office/drawing/2014/main" id="{E424972F-91BA-4C1E-BC47-59244F3034F1}"/>
                  </a:ext>
                </a:extLst>
              </p:cNvPr>
              <p:cNvSpPr/>
              <p:nvPr/>
            </p:nvSpPr>
            <p:spPr>
              <a:xfrm>
                <a:off x="5995345" y="4566174"/>
                <a:ext cx="273318" cy="273318"/>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entury Gothic" panose="020B0502020202020204" pitchFamily="34" charset="0"/>
                  </a:rPr>
                  <a:t>4</a:t>
                </a: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grpSp>
        <p:grpSp>
          <p:nvGrpSpPr>
            <p:cNvPr id="57" name="Group 56">
              <a:extLst>
                <a:ext uri="{FF2B5EF4-FFF2-40B4-BE49-F238E27FC236}">
                  <a16:creationId xmlns:a16="http://schemas.microsoft.com/office/drawing/2014/main" id="{50431DD8-5020-426C-B814-19E7BD851B24}"/>
                </a:ext>
              </a:extLst>
            </p:cNvPr>
            <p:cNvGrpSpPr/>
            <p:nvPr/>
          </p:nvGrpSpPr>
          <p:grpSpPr>
            <a:xfrm>
              <a:off x="13792074" y="2464160"/>
              <a:ext cx="471230" cy="471230"/>
              <a:chOff x="5884682" y="2537187"/>
              <a:chExt cx="471230" cy="471230"/>
            </a:xfrm>
          </p:grpSpPr>
          <p:sp>
            <p:nvSpPr>
              <p:cNvPr id="69" name="Oval 68">
                <a:extLst>
                  <a:ext uri="{FF2B5EF4-FFF2-40B4-BE49-F238E27FC236}">
                    <a16:creationId xmlns:a16="http://schemas.microsoft.com/office/drawing/2014/main" id="{5FE0866F-70B6-4786-A885-D6EE879742FA}"/>
                  </a:ext>
                </a:extLst>
              </p:cNvPr>
              <p:cNvSpPr/>
              <p:nvPr/>
            </p:nvSpPr>
            <p:spPr>
              <a:xfrm>
                <a:off x="5884682" y="2537187"/>
                <a:ext cx="471230" cy="471230"/>
              </a:xfrm>
              <a:prstGeom prst="ellipse">
                <a:avLst/>
              </a:prstGeom>
              <a:solidFill>
                <a:schemeClr val="accent1">
                  <a:alpha val="2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sp>
            <p:nvSpPr>
              <p:cNvPr id="70" name="Oval 69">
                <a:extLst>
                  <a:ext uri="{FF2B5EF4-FFF2-40B4-BE49-F238E27FC236}">
                    <a16:creationId xmlns:a16="http://schemas.microsoft.com/office/drawing/2014/main" id="{195794C9-DC54-4185-8C9B-46BAD66908BB}"/>
                  </a:ext>
                </a:extLst>
              </p:cNvPr>
              <p:cNvSpPr/>
              <p:nvPr/>
            </p:nvSpPr>
            <p:spPr>
              <a:xfrm>
                <a:off x="5983638" y="2627564"/>
                <a:ext cx="273318" cy="273318"/>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entury Gothic" panose="020B0502020202020204" pitchFamily="34" charset="0"/>
                  </a:rPr>
                  <a:t>2</a:t>
                </a: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grpSp>
        <p:grpSp>
          <p:nvGrpSpPr>
            <p:cNvPr id="58" name="Group 57">
              <a:extLst>
                <a:ext uri="{FF2B5EF4-FFF2-40B4-BE49-F238E27FC236}">
                  <a16:creationId xmlns:a16="http://schemas.microsoft.com/office/drawing/2014/main" id="{3F853BEE-44F2-409D-B524-42CC1F108C69}"/>
                </a:ext>
              </a:extLst>
            </p:cNvPr>
            <p:cNvGrpSpPr/>
            <p:nvPr/>
          </p:nvGrpSpPr>
          <p:grpSpPr>
            <a:xfrm>
              <a:off x="13786931" y="1594688"/>
              <a:ext cx="471230" cy="471230"/>
              <a:chOff x="5879539" y="1784988"/>
              <a:chExt cx="471230" cy="471230"/>
            </a:xfrm>
          </p:grpSpPr>
          <p:sp>
            <p:nvSpPr>
              <p:cNvPr id="67" name="Oval 66">
                <a:extLst>
                  <a:ext uri="{FF2B5EF4-FFF2-40B4-BE49-F238E27FC236}">
                    <a16:creationId xmlns:a16="http://schemas.microsoft.com/office/drawing/2014/main" id="{03DFD212-70CE-4658-A2B4-A4ED86C528E7}"/>
                  </a:ext>
                </a:extLst>
              </p:cNvPr>
              <p:cNvSpPr/>
              <p:nvPr/>
            </p:nvSpPr>
            <p:spPr>
              <a:xfrm>
                <a:off x="5879539" y="1784988"/>
                <a:ext cx="471230" cy="471230"/>
              </a:xfrm>
              <a:prstGeom prst="ellipse">
                <a:avLst/>
              </a:prstGeom>
              <a:solidFill>
                <a:schemeClr val="accent1">
                  <a:alpha val="2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sp>
            <p:nvSpPr>
              <p:cNvPr id="68" name="Oval 67">
                <a:extLst>
                  <a:ext uri="{FF2B5EF4-FFF2-40B4-BE49-F238E27FC236}">
                    <a16:creationId xmlns:a16="http://schemas.microsoft.com/office/drawing/2014/main" id="{217976BF-637D-4820-BC62-4F4BCC486FBB}"/>
                  </a:ext>
                </a:extLst>
              </p:cNvPr>
              <p:cNvSpPr/>
              <p:nvPr/>
            </p:nvSpPr>
            <p:spPr>
              <a:xfrm>
                <a:off x="5978495" y="1883944"/>
                <a:ext cx="273318" cy="273318"/>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entury Gothic" panose="020B0502020202020204" pitchFamily="34" charset="0"/>
                  </a:rPr>
                  <a:t>1</a:t>
                </a: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grpSp>
      </p:grpSp>
      <p:grpSp>
        <p:nvGrpSpPr>
          <p:cNvPr id="44" name="Group 43">
            <a:extLst>
              <a:ext uri="{FF2B5EF4-FFF2-40B4-BE49-F238E27FC236}">
                <a16:creationId xmlns:a16="http://schemas.microsoft.com/office/drawing/2014/main" id="{E5BE3CC0-9D82-4A9C-81B0-999BC2B898AC}"/>
              </a:ext>
            </a:extLst>
          </p:cNvPr>
          <p:cNvGrpSpPr/>
          <p:nvPr/>
        </p:nvGrpSpPr>
        <p:grpSpPr>
          <a:xfrm>
            <a:off x="1301607" y="4326440"/>
            <a:ext cx="3522904" cy="1027253"/>
            <a:chOff x="1302511" y="3558309"/>
            <a:chExt cx="3522904" cy="1027253"/>
          </a:xfrm>
        </p:grpSpPr>
        <p:sp>
          <p:nvSpPr>
            <p:cNvPr id="45" name="Rectangle: Rounded Corners 44">
              <a:extLst>
                <a:ext uri="{FF2B5EF4-FFF2-40B4-BE49-F238E27FC236}">
                  <a16:creationId xmlns:a16="http://schemas.microsoft.com/office/drawing/2014/main" id="{A23BA59B-5BC3-4861-AE5E-3AB862E16E22}"/>
                </a:ext>
              </a:extLst>
            </p:cNvPr>
            <p:cNvSpPr/>
            <p:nvPr/>
          </p:nvSpPr>
          <p:spPr>
            <a:xfrm>
              <a:off x="1302511" y="3558309"/>
              <a:ext cx="3494167" cy="1027253"/>
            </a:xfrm>
            <a:prstGeom prst="roundRect">
              <a:avLst>
                <a:gd name="adj" fmla="val 33750"/>
              </a:avLst>
            </a:prstGeom>
            <a:solidFill>
              <a:schemeClr val="bg1">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6" name="TextBox 45">
              <a:extLst>
                <a:ext uri="{FF2B5EF4-FFF2-40B4-BE49-F238E27FC236}">
                  <a16:creationId xmlns:a16="http://schemas.microsoft.com/office/drawing/2014/main" id="{DDABE877-D945-4B59-A19B-C508D68B061E}"/>
                </a:ext>
              </a:extLst>
            </p:cNvPr>
            <p:cNvSpPr txBox="1"/>
            <p:nvPr/>
          </p:nvSpPr>
          <p:spPr>
            <a:xfrm flipH="1">
              <a:off x="1405736" y="3979457"/>
              <a:ext cx="3419679" cy="277448"/>
            </a:xfrm>
            <a:prstGeom prst="rect">
              <a:avLst/>
            </a:prstGeom>
            <a:noFill/>
          </p:spPr>
          <p:txBody>
            <a:bodyPr wrap="square" tIns="0" rtlCol="0">
              <a:spAutoFit/>
            </a:bodyPr>
            <a:lstStyle/>
            <a:p>
              <a:pPr>
                <a:lnSpc>
                  <a:spcPts val="1600"/>
                </a:lnSpc>
              </a:pPr>
              <a:r>
                <a:rPr lang="fr-FR" sz="2800" b="1" dirty="0" smtClean="0">
                  <a:solidFill>
                    <a:schemeClr val="bg1"/>
                  </a:solidFill>
                  <a:latin typeface="Century" panose="02040604050505020304" pitchFamily="18" charset="0"/>
                </a:rPr>
                <a:t>Conclusion</a:t>
              </a:r>
              <a:endParaRPr lang="en-US" sz="2000" b="1" dirty="0">
                <a:solidFill>
                  <a:schemeClr val="bg1"/>
                </a:solidFill>
                <a:latin typeface="Century" panose="02040604050505020304" pitchFamily="18" charset="0"/>
              </a:endParaRPr>
            </a:p>
          </p:txBody>
        </p:sp>
      </p:grpSp>
      <p:grpSp>
        <p:nvGrpSpPr>
          <p:cNvPr id="47" name="Group 46">
            <a:extLst>
              <a:ext uri="{FF2B5EF4-FFF2-40B4-BE49-F238E27FC236}">
                <a16:creationId xmlns:a16="http://schemas.microsoft.com/office/drawing/2014/main" id="{AAFAF28B-AD58-4582-98BC-81838BDDBD15}"/>
              </a:ext>
            </a:extLst>
          </p:cNvPr>
          <p:cNvGrpSpPr/>
          <p:nvPr/>
        </p:nvGrpSpPr>
        <p:grpSpPr>
          <a:xfrm>
            <a:off x="1319113" y="2169556"/>
            <a:ext cx="3494167" cy="1027253"/>
            <a:chOff x="1333580" y="1792731"/>
            <a:chExt cx="3494167" cy="1027253"/>
          </a:xfrm>
        </p:grpSpPr>
        <p:sp>
          <p:nvSpPr>
            <p:cNvPr id="48" name="Rectangle: Rounded Corners 47">
              <a:extLst>
                <a:ext uri="{FF2B5EF4-FFF2-40B4-BE49-F238E27FC236}">
                  <a16:creationId xmlns:a16="http://schemas.microsoft.com/office/drawing/2014/main" id="{BC4C0FDF-F53E-4E33-898F-4CA28C29149D}"/>
                </a:ext>
              </a:extLst>
            </p:cNvPr>
            <p:cNvSpPr/>
            <p:nvPr/>
          </p:nvSpPr>
          <p:spPr>
            <a:xfrm>
              <a:off x="1333580" y="1792731"/>
              <a:ext cx="3494167" cy="1027253"/>
            </a:xfrm>
            <a:prstGeom prst="roundRect">
              <a:avLst>
                <a:gd name="adj" fmla="val 33750"/>
              </a:avLst>
            </a:prstGeom>
            <a:solidFill>
              <a:schemeClr val="bg1">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9" name="TextBox 48">
              <a:extLst>
                <a:ext uri="{FF2B5EF4-FFF2-40B4-BE49-F238E27FC236}">
                  <a16:creationId xmlns:a16="http://schemas.microsoft.com/office/drawing/2014/main" id="{85A646E6-84A7-40BA-9A27-B69D210B1933}"/>
                </a:ext>
              </a:extLst>
            </p:cNvPr>
            <p:cNvSpPr txBox="1"/>
            <p:nvPr/>
          </p:nvSpPr>
          <p:spPr>
            <a:xfrm flipH="1">
              <a:off x="1538725" y="1831015"/>
              <a:ext cx="3181868" cy="907941"/>
            </a:xfrm>
            <a:prstGeom prst="rect">
              <a:avLst/>
            </a:prstGeom>
            <a:noFill/>
          </p:spPr>
          <p:txBody>
            <a:bodyPr wrap="square" tIns="0" rtlCol="0">
              <a:spAutoFit/>
            </a:bodyPr>
            <a:lstStyle/>
            <a:p>
              <a:r>
                <a:rPr lang="fr-FR" sz="2800" b="1" dirty="0" smtClean="0">
                  <a:solidFill>
                    <a:schemeClr val="bg1"/>
                  </a:solidFill>
                  <a:latin typeface="Century" panose="02040604050505020304" pitchFamily="18" charset="0"/>
                </a:rPr>
                <a:t>Notion relative à la BI</a:t>
              </a:r>
              <a:endParaRPr lang="en-US" sz="2000" b="1" dirty="0">
                <a:solidFill>
                  <a:schemeClr val="bg1"/>
                </a:solidFill>
                <a:latin typeface="Century" panose="02040604050505020304" pitchFamily="18" charset="0"/>
              </a:endParaRPr>
            </a:p>
          </p:txBody>
        </p:sp>
      </p:grpSp>
      <p:grpSp>
        <p:nvGrpSpPr>
          <p:cNvPr id="50" name="Group 49">
            <a:extLst>
              <a:ext uri="{FF2B5EF4-FFF2-40B4-BE49-F238E27FC236}">
                <a16:creationId xmlns:a16="http://schemas.microsoft.com/office/drawing/2014/main" id="{A41B7FAB-7536-4AC5-BDA4-B4FA8F65E399}"/>
              </a:ext>
            </a:extLst>
          </p:cNvPr>
          <p:cNvGrpSpPr/>
          <p:nvPr/>
        </p:nvGrpSpPr>
        <p:grpSpPr>
          <a:xfrm>
            <a:off x="1295333" y="1398461"/>
            <a:ext cx="3529178" cy="665779"/>
            <a:chOff x="1284102" y="1329027"/>
            <a:chExt cx="3494167" cy="1027253"/>
          </a:xfrm>
        </p:grpSpPr>
        <p:sp>
          <p:nvSpPr>
            <p:cNvPr id="51" name="Rectangle: Rounded Corners 50">
              <a:extLst>
                <a:ext uri="{FF2B5EF4-FFF2-40B4-BE49-F238E27FC236}">
                  <a16:creationId xmlns:a16="http://schemas.microsoft.com/office/drawing/2014/main" id="{0DBCB18C-1E07-48A0-9A58-BDD31A96CC88}"/>
                </a:ext>
              </a:extLst>
            </p:cNvPr>
            <p:cNvSpPr/>
            <p:nvPr/>
          </p:nvSpPr>
          <p:spPr>
            <a:xfrm>
              <a:off x="1284102" y="1329027"/>
              <a:ext cx="3494167" cy="1027253"/>
            </a:xfrm>
            <a:prstGeom prst="roundRect">
              <a:avLst>
                <a:gd name="adj" fmla="val 33750"/>
              </a:avLst>
            </a:prstGeom>
            <a:solidFill>
              <a:schemeClr val="bg1">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52" name="TextBox 51">
              <a:extLst>
                <a:ext uri="{FF2B5EF4-FFF2-40B4-BE49-F238E27FC236}">
                  <a16:creationId xmlns:a16="http://schemas.microsoft.com/office/drawing/2014/main" id="{4B92CA81-B62A-400F-AF2B-26AEC7643089}"/>
                </a:ext>
              </a:extLst>
            </p:cNvPr>
            <p:cNvSpPr txBox="1"/>
            <p:nvPr/>
          </p:nvSpPr>
          <p:spPr>
            <a:xfrm flipH="1">
              <a:off x="1536674" y="1427130"/>
              <a:ext cx="3177430" cy="464306"/>
            </a:xfrm>
            <a:prstGeom prst="rect">
              <a:avLst/>
            </a:prstGeom>
            <a:noFill/>
          </p:spPr>
          <p:txBody>
            <a:bodyPr wrap="square" tIns="0" rtlCol="0">
              <a:spAutoFit/>
            </a:bodyPr>
            <a:lstStyle/>
            <a:p>
              <a:r>
                <a:rPr lang="fr-FR" sz="2800" b="1" dirty="0" smtClean="0">
                  <a:solidFill>
                    <a:schemeClr val="bg1"/>
                  </a:solidFill>
                  <a:latin typeface="Century" panose="02040604050505020304" pitchFamily="18" charset="0"/>
                </a:rPr>
                <a:t>Introduction</a:t>
              </a:r>
              <a:endParaRPr lang="en-US" sz="1400" b="1" dirty="0">
                <a:solidFill>
                  <a:schemeClr val="bg1"/>
                </a:solidFill>
                <a:latin typeface="Century Gothic" panose="020B0502020202020204" pitchFamily="34" charset="0"/>
              </a:endParaRPr>
            </a:p>
          </p:txBody>
        </p:sp>
      </p:grpSp>
      <p:sp>
        <p:nvSpPr>
          <p:cNvPr id="61" name="Oval 60">
            <a:extLst>
              <a:ext uri="{FF2B5EF4-FFF2-40B4-BE49-F238E27FC236}">
                <a16:creationId xmlns:a16="http://schemas.microsoft.com/office/drawing/2014/main" id="{CFEAE59E-463F-46D5-8BBA-734881022BD2}"/>
              </a:ext>
            </a:extLst>
          </p:cNvPr>
          <p:cNvSpPr/>
          <p:nvPr/>
        </p:nvSpPr>
        <p:spPr>
          <a:xfrm>
            <a:off x="7590145" y="-2179138"/>
            <a:ext cx="10307147" cy="10756573"/>
          </a:xfrm>
          <a:prstGeom prst="ellipse">
            <a:avLst/>
          </a:prstGeom>
          <a:noFill/>
          <a:ln w="6350" cap="rnd" cmpd="sng" algn="ctr">
            <a:solidFill>
              <a:srgbClr val="494F58">
                <a:alpha val="6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59" name="Oval 58">
            <a:extLst>
              <a:ext uri="{FF2B5EF4-FFF2-40B4-BE49-F238E27FC236}">
                <a16:creationId xmlns:a16="http://schemas.microsoft.com/office/drawing/2014/main" id="{F35045B4-3972-4F33-8E9F-7AB781FAC8CC}"/>
              </a:ext>
            </a:extLst>
          </p:cNvPr>
          <p:cNvSpPr/>
          <p:nvPr/>
        </p:nvSpPr>
        <p:spPr>
          <a:xfrm>
            <a:off x="8603252" y="-716605"/>
            <a:ext cx="7831513" cy="7831513"/>
          </a:xfrm>
          <a:prstGeom prst="ellipse">
            <a:avLst/>
          </a:prstGeom>
          <a:noFill/>
          <a:ln w="6350" cap="rnd" cmpd="sng" algn="ctr">
            <a:solidFill>
              <a:srgbClr val="494F58">
                <a:alpha val="6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60" name="Oval 59">
            <a:extLst>
              <a:ext uri="{FF2B5EF4-FFF2-40B4-BE49-F238E27FC236}">
                <a16:creationId xmlns:a16="http://schemas.microsoft.com/office/drawing/2014/main" id="{6304DC2F-5C12-4172-A0F7-DC8CA8BE2B40}"/>
              </a:ext>
            </a:extLst>
          </p:cNvPr>
          <p:cNvSpPr/>
          <p:nvPr/>
        </p:nvSpPr>
        <p:spPr>
          <a:xfrm>
            <a:off x="7848383" y="-1471474"/>
            <a:ext cx="9341241" cy="9341241"/>
          </a:xfrm>
          <a:prstGeom prst="ellipse">
            <a:avLst/>
          </a:prstGeom>
          <a:noFill/>
          <a:ln w="6350" cap="rnd" cmpd="sng" algn="ctr">
            <a:solidFill>
              <a:srgbClr val="494F58">
                <a:alpha val="6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62" name="Oval 61">
            <a:extLst>
              <a:ext uri="{FF2B5EF4-FFF2-40B4-BE49-F238E27FC236}">
                <a16:creationId xmlns:a16="http://schemas.microsoft.com/office/drawing/2014/main" id="{02C1D493-489B-4E7F-B831-8EFF19BEB88B}"/>
              </a:ext>
            </a:extLst>
          </p:cNvPr>
          <p:cNvSpPr/>
          <p:nvPr/>
        </p:nvSpPr>
        <p:spPr>
          <a:xfrm>
            <a:off x="5850509" y="-2949704"/>
            <a:ext cx="12817356" cy="12297711"/>
          </a:xfrm>
          <a:prstGeom prst="ellipse">
            <a:avLst/>
          </a:prstGeom>
          <a:noFill/>
          <a:ln w="6350" cap="rnd" cmpd="sng" algn="ctr">
            <a:solidFill>
              <a:srgbClr val="0073FE">
                <a:alpha val="6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65" name="Oval 64">
            <a:extLst>
              <a:ext uri="{FF2B5EF4-FFF2-40B4-BE49-F238E27FC236}">
                <a16:creationId xmlns:a16="http://schemas.microsoft.com/office/drawing/2014/main" id="{1133ACD7-E73D-4A0A-BE3E-0E826AD830D0}"/>
              </a:ext>
            </a:extLst>
          </p:cNvPr>
          <p:cNvSpPr/>
          <p:nvPr/>
        </p:nvSpPr>
        <p:spPr>
          <a:xfrm>
            <a:off x="9971403" y="651546"/>
            <a:ext cx="5095211" cy="5095211"/>
          </a:xfrm>
          <a:prstGeom prst="ellipse">
            <a:avLst/>
          </a:prstGeom>
          <a:noFill/>
          <a:ln w="6350" cap="rnd" cmpd="sng" algn="ctr">
            <a:solidFill>
              <a:srgbClr val="494F58">
                <a:alpha val="6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66" name="Oval 65">
            <a:extLst>
              <a:ext uri="{FF2B5EF4-FFF2-40B4-BE49-F238E27FC236}">
                <a16:creationId xmlns:a16="http://schemas.microsoft.com/office/drawing/2014/main" id="{8125DEDE-0123-41F1-8618-2C4ACC02BFFD}"/>
              </a:ext>
            </a:extLst>
          </p:cNvPr>
          <p:cNvSpPr/>
          <p:nvPr/>
        </p:nvSpPr>
        <p:spPr>
          <a:xfrm>
            <a:off x="9232287" y="-87570"/>
            <a:ext cx="6573437" cy="6573437"/>
          </a:xfrm>
          <a:prstGeom prst="ellipse">
            <a:avLst/>
          </a:prstGeom>
          <a:noFill/>
          <a:ln w="6350" cap="rnd" cmpd="sng" algn="ctr">
            <a:solidFill>
              <a:srgbClr val="494F58">
                <a:alpha val="6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Century Gothic" panose="020B0502020202020204" pitchFamily="34" charset="0"/>
              <a:ea typeface="+mn-ea"/>
              <a:cs typeface="+mn-cs"/>
            </a:endParaRPr>
          </a:p>
        </p:txBody>
      </p:sp>
      <p:pic>
        <p:nvPicPr>
          <p:cNvPr id="34" name="Picture Placeholder 72">
            <a:extLst>
              <a:ext uri="{FF2B5EF4-FFF2-40B4-BE49-F238E27FC236}">
                <a16:creationId xmlns:a16="http://schemas.microsoft.com/office/drawing/2014/main" id="{179C8534-2F41-F545-B587-595943959E8E}"/>
              </a:ext>
            </a:extLst>
          </p:cNvPr>
          <p:cNvPicPr>
            <a:picLocks noChangeAspect="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t="1094" r="19571" b="48611"/>
          <a:stretch/>
        </p:blipFill>
        <p:spPr>
          <a:xfrm flipH="1">
            <a:off x="8219941" y="-254000"/>
            <a:ext cx="3935894" cy="7111331"/>
          </a:xfrm>
          <a:prstGeom prst="rect">
            <a:avLst/>
          </a:prstGeom>
          <a:solidFill>
            <a:srgbClr val="F2F2F2">
              <a:alpha val="40000"/>
            </a:srgbClr>
          </a:solidFill>
        </p:spPr>
      </p:pic>
      <p:sp>
        <p:nvSpPr>
          <p:cNvPr id="39" name="Textfeld 24">
            <a:extLst>
              <a:ext uri="{FF2B5EF4-FFF2-40B4-BE49-F238E27FC236}">
                <a16:creationId xmlns:a16="http://schemas.microsoft.com/office/drawing/2014/main" id="{2A21FF92-A571-4E51-8526-9DAF5ABB775B}"/>
              </a:ext>
            </a:extLst>
          </p:cNvPr>
          <p:cNvSpPr txBox="1"/>
          <p:nvPr/>
        </p:nvSpPr>
        <p:spPr>
          <a:xfrm>
            <a:off x="6309034" y="1589809"/>
            <a:ext cx="5605114" cy="1862048"/>
          </a:xfrm>
          <a:prstGeom prst="rect">
            <a:avLst/>
          </a:prstGeom>
          <a:noFill/>
        </p:spPr>
        <p:txBody>
          <a:bodyPr wrap="square" rtlCol="0">
            <a:spAutoFit/>
          </a:bodyPr>
          <a:lstStyle>
            <a:defPPr>
              <a:defRPr lang="en-US"/>
            </a:defPPr>
            <a:lvl1pPr algn="ctr">
              <a:defRPr sz="3500" b="1">
                <a:latin typeface="Century Gothic" panose="020B0502020202020204" pitchFamily="34" charset="0"/>
              </a:defRPr>
            </a:lvl1pPr>
          </a:lstStyle>
          <a:p>
            <a:r>
              <a:rPr lang="en-US" sz="11500" spc="540" dirty="0" smtClean="0">
                <a:gradFill flip="none" rotWithShape="1">
                  <a:gsLst>
                    <a:gs pos="0">
                      <a:srgbClr val="005FD2"/>
                    </a:gs>
                    <a:gs pos="50000">
                      <a:srgbClr val="0073FE"/>
                    </a:gs>
                    <a:gs pos="100000">
                      <a:srgbClr val="579FFF"/>
                    </a:gs>
                  </a:gsLst>
                  <a:lin ang="0" scaled="1"/>
                  <a:tileRect/>
                </a:gradFill>
              </a:rPr>
              <a:t>Plan</a:t>
            </a:r>
            <a:endParaRPr lang="de-DE" sz="11500" spc="540" dirty="0">
              <a:gradFill flip="none" rotWithShape="1">
                <a:gsLst>
                  <a:gs pos="0">
                    <a:srgbClr val="005FD2"/>
                  </a:gs>
                  <a:gs pos="50000">
                    <a:srgbClr val="0073FE"/>
                  </a:gs>
                  <a:gs pos="100000">
                    <a:srgbClr val="579FFF"/>
                  </a:gs>
                </a:gsLst>
                <a:lin ang="0" scaled="1"/>
                <a:tileRect/>
              </a:gradFill>
            </a:endParaRPr>
          </a:p>
        </p:txBody>
      </p:sp>
      <p:sp>
        <p:nvSpPr>
          <p:cNvPr id="76" name="Freeform: Shape 75">
            <a:extLst>
              <a:ext uri="{FF2B5EF4-FFF2-40B4-BE49-F238E27FC236}">
                <a16:creationId xmlns:a16="http://schemas.microsoft.com/office/drawing/2014/main" id="{BA21B898-AE64-4F1E-85D2-25C118EEB63E}"/>
              </a:ext>
            </a:extLst>
          </p:cNvPr>
          <p:cNvSpPr/>
          <p:nvPr/>
        </p:nvSpPr>
        <p:spPr>
          <a:xfrm rot="2700000">
            <a:off x="-15711595" y="4287444"/>
            <a:ext cx="5598247" cy="5688434"/>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77" name="Freeform: Shape 76">
            <a:extLst>
              <a:ext uri="{FF2B5EF4-FFF2-40B4-BE49-F238E27FC236}">
                <a16:creationId xmlns:a16="http://schemas.microsoft.com/office/drawing/2014/main" id="{9E5B6BC4-0B82-4691-97A6-2A237C3D5954}"/>
              </a:ext>
            </a:extLst>
          </p:cNvPr>
          <p:cNvSpPr/>
          <p:nvPr/>
        </p:nvSpPr>
        <p:spPr>
          <a:xfrm rot="18900000">
            <a:off x="-15826392" y="6735575"/>
            <a:ext cx="5438376" cy="4917262"/>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pic>
        <p:nvPicPr>
          <p:cNvPr id="2" name="Image 1"/>
          <p:cNvPicPr>
            <a:picLocks noChangeAspect="1"/>
          </p:cNvPicPr>
          <p:nvPr/>
        </p:nvPicPr>
        <p:blipFill>
          <a:blip r:embed="rId6"/>
          <a:stretch>
            <a:fillRect/>
          </a:stretch>
        </p:blipFill>
        <p:spPr>
          <a:xfrm>
            <a:off x="9750392" y="6127043"/>
            <a:ext cx="1847865" cy="730288"/>
          </a:xfrm>
          <a:prstGeom prst="rect">
            <a:avLst/>
          </a:prstGeom>
        </p:spPr>
      </p:pic>
      <p:grpSp>
        <p:nvGrpSpPr>
          <p:cNvPr id="41" name="Group 43">
            <a:extLst>
              <a:ext uri="{FF2B5EF4-FFF2-40B4-BE49-F238E27FC236}">
                <a16:creationId xmlns:a16="http://schemas.microsoft.com/office/drawing/2014/main" id="{E5BE3CC0-9D82-4A9C-81B0-999BC2B898AC}"/>
              </a:ext>
            </a:extLst>
          </p:cNvPr>
          <p:cNvGrpSpPr/>
          <p:nvPr/>
        </p:nvGrpSpPr>
        <p:grpSpPr>
          <a:xfrm>
            <a:off x="1330936" y="3237149"/>
            <a:ext cx="3522904" cy="1027253"/>
            <a:chOff x="1302511" y="3558309"/>
            <a:chExt cx="3522904" cy="1027253"/>
          </a:xfrm>
        </p:grpSpPr>
        <p:sp>
          <p:nvSpPr>
            <p:cNvPr id="42" name="Rectangle: Rounded Corners 44">
              <a:extLst>
                <a:ext uri="{FF2B5EF4-FFF2-40B4-BE49-F238E27FC236}">
                  <a16:creationId xmlns:a16="http://schemas.microsoft.com/office/drawing/2014/main" id="{A23BA59B-5BC3-4861-AE5E-3AB862E16E22}"/>
                </a:ext>
              </a:extLst>
            </p:cNvPr>
            <p:cNvSpPr/>
            <p:nvPr/>
          </p:nvSpPr>
          <p:spPr>
            <a:xfrm>
              <a:off x="1302511" y="3558309"/>
              <a:ext cx="3494167" cy="1027253"/>
            </a:xfrm>
            <a:prstGeom prst="roundRect">
              <a:avLst>
                <a:gd name="adj" fmla="val 33750"/>
              </a:avLst>
            </a:prstGeom>
            <a:solidFill>
              <a:schemeClr val="bg1">
                <a:alpha val="4392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43" name="TextBox 45">
              <a:extLst>
                <a:ext uri="{FF2B5EF4-FFF2-40B4-BE49-F238E27FC236}">
                  <a16:creationId xmlns:a16="http://schemas.microsoft.com/office/drawing/2014/main" id="{DDABE877-D945-4B59-A19B-C508D68B061E}"/>
                </a:ext>
              </a:extLst>
            </p:cNvPr>
            <p:cNvSpPr txBox="1"/>
            <p:nvPr/>
          </p:nvSpPr>
          <p:spPr>
            <a:xfrm flipH="1">
              <a:off x="1405736" y="3979457"/>
              <a:ext cx="3419679" cy="277448"/>
            </a:xfrm>
            <a:prstGeom prst="rect">
              <a:avLst/>
            </a:prstGeom>
            <a:noFill/>
          </p:spPr>
          <p:txBody>
            <a:bodyPr wrap="square" tIns="0" rtlCol="0">
              <a:spAutoFit/>
            </a:bodyPr>
            <a:lstStyle/>
            <a:p>
              <a:pPr>
                <a:lnSpc>
                  <a:spcPts val="1600"/>
                </a:lnSpc>
              </a:pPr>
              <a:r>
                <a:rPr lang="fr-FR" sz="2800" b="1" dirty="0" smtClean="0">
                  <a:solidFill>
                    <a:schemeClr val="bg1"/>
                  </a:solidFill>
                  <a:latin typeface="Century" panose="02040604050505020304" pitchFamily="18" charset="0"/>
                </a:rPr>
                <a:t>Notre projet</a:t>
              </a:r>
              <a:endParaRPr lang="en-US" sz="2000" b="1" dirty="0">
                <a:solidFill>
                  <a:schemeClr val="bg1"/>
                </a:solidFill>
                <a:latin typeface="Century" panose="02040604050505020304" pitchFamily="18" charset="0"/>
              </a:endParaRPr>
            </a:p>
          </p:txBody>
        </p:sp>
      </p:grpSp>
      <p:sp>
        <p:nvSpPr>
          <p:cNvPr id="55" name="Oval 68">
            <a:extLst>
              <a:ext uri="{FF2B5EF4-FFF2-40B4-BE49-F238E27FC236}">
                <a16:creationId xmlns:a16="http://schemas.microsoft.com/office/drawing/2014/main" id="{5FE0866F-70B6-4786-A885-D6EE879742FA}"/>
              </a:ext>
            </a:extLst>
          </p:cNvPr>
          <p:cNvSpPr/>
          <p:nvPr/>
        </p:nvSpPr>
        <p:spPr>
          <a:xfrm>
            <a:off x="5520612" y="3551030"/>
            <a:ext cx="471230" cy="471431"/>
          </a:xfrm>
          <a:prstGeom prst="ellipse">
            <a:avLst/>
          </a:prstGeom>
          <a:solidFill>
            <a:schemeClr val="accent1">
              <a:alpha val="2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sp>
        <p:nvSpPr>
          <p:cNvPr id="73" name="Oval 69">
            <a:extLst>
              <a:ext uri="{FF2B5EF4-FFF2-40B4-BE49-F238E27FC236}">
                <a16:creationId xmlns:a16="http://schemas.microsoft.com/office/drawing/2014/main" id="{195794C9-DC54-4185-8C9B-46BAD66908BB}"/>
              </a:ext>
            </a:extLst>
          </p:cNvPr>
          <p:cNvSpPr/>
          <p:nvPr/>
        </p:nvSpPr>
        <p:spPr>
          <a:xfrm>
            <a:off x="5619568" y="3641446"/>
            <a:ext cx="273318" cy="273435"/>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noProof="0" dirty="0">
                <a:solidFill>
                  <a:srgbClr val="FFFFFF"/>
                </a:solidFill>
                <a:latin typeface="Century Gothic" panose="020B0502020202020204" pitchFamily="34" charset="0"/>
              </a:rPr>
              <a:t>3</a:t>
            </a: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spTree>
    <p:extLst>
      <p:ext uri="{BB962C8B-B14F-4D97-AF65-F5344CB8AC3E}">
        <p14:creationId xmlns:p14="http://schemas.microsoft.com/office/powerpoint/2010/main" val="3744753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fill="hold"/>
                                        <p:tgtEl>
                                          <p:spTgt spid="41"/>
                                        </p:tgtEl>
                                        <p:attrNameLst>
                                          <p:attrName>ppt_x</p:attrName>
                                        </p:attrNameLst>
                                      </p:cBhvr>
                                      <p:tavLst>
                                        <p:tav tm="0">
                                          <p:val>
                                            <p:strVal val="#ppt_x"/>
                                          </p:val>
                                        </p:tav>
                                        <p:tav tm="100000">
                                          <p:val>
                                            <p:strVal val="#ppt_x"/>
                                          </p:val>
                                        </p:tav>
                                      </p:tavLst>
                                    </p:anim>
                                    <p:anim calcmode="lin" valueType="num">
                                      <p:cBhvr additive="base">
                                        <p:cTn id="1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fill="hold"/>
                                        <p:tgtEl>
                                          <p:spTgt spid="44"/>
                                        </p:tgtEl>
                                        <p:attrNameLst>
                                          <p:attrName>ppt_x</p:attrName>
                                        </p:attrNameLst>
                                      </p:cBhvr>
                                      <p:tavLst>
                                        <p:tav tm="0">
                                          <p:val>
                                            <p:strVal val="#ppt_x"/>
                                          </p:val>
                                        </p:tav>
                                        <p:tav tm="100000">
                                          <p:val>
                                            <p:strVal val="#ppt_x"/>
                                          </p:val>
                                        </p:tav>
                                      </p:tavLst>
                                    </p:anim>
                                    <p:anim calcmode="lin" valueType="num">
                                      <p:cBhvr additive="base">
                                        <p:cTn id="2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81CD7AB8-2610-4FD9-812F-913F0194E11B}"/>
              </a:ext>
            </a:extLst>
          </p:cNvPr>
          <p:cNvSpPr/>
          <p:nvPr/>
        </p:nvSpPr>
        <p:spPr>
          <a:xfrm>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53" name="Freeform: Shape 52">
            <a:extLst>
              <a:ext uri="{FF2B5EF4-FFF2-40B4-BE49-F238E27FC236}">
                <a16:creationId xmlns:a16="http://schemas.microsoft.com/office/drawing/2014/main" id="{2799072D-5A4F-4CAB-A1B9-393D8A614D54}"/>
              </a:ext>
            </a:extLst>
          </p:cNvPr>
          <p:cNvSpPr/>
          <p:nvPr/>
        </p:nvSpPr>
        <p:spPr>
          <a:xfrm>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52" name="Rectangle: Rounded Corners 51">
            <a:extLst>
              <a:ext uri="{FF2B5EF4-FFF2-40B4-BE49-F238E27FC236}">
                <a16:creationId xmlns:a16="http://schemas.microsoft.com/office/drawing/2014/main" id="{38BC1C3B-D1CC-4565-8A83-3C9CBD777531}"/>
              </a:ext>
            </a:extLst>
          </p:cNvPr>
          <p:cNvSpPr/>
          <p:nvPr/>
        </p:nvSpPr>
        <p:spPr>
          <a:xfrm>
            <a:off x="8653893" y="8590883"/>
            <a:ext cx="1925680" cy="1880836"/>
          </a:xfrm>
          <a:prstGeom prst="roundRect">
            <a:avLst>
              <a:gd name="adj" fmla="val 50000"/>
            </a:avLst>
          </a:prstGeom>
          <a:gradFill flip="none" rotWithShape="1">
            <a:gsLst>
              <a:gs pos="0">
                <a:srgbClr val="0073FE"/>
              </a:gs>
              <a:gs pos="100000">
                <a:srgbClr val="0073F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utoShape 8" descr="Testez-vous sur ce quiz : Malala Yousafzai - Babeli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Image 1"/>
          <p:cNvPicPr>
            <a:picLocks noChangeAspect="1"/>
          </p:cNvPicPr>
          <p:nvPr/>
        </p:nvPicPr>
        <p:blipFill>
          <a:blip r:embed="rId5"/>
          <a:stretch>
            <a:fillRect/>
          </a:stretch>
        </p:blipFill>
        <p:spPr>
          <a:xfrm>
            <a:off x="9791123" y="6197600"/>
            <a:ext cx="1770957" cy="702620"/>
          </a:xfrm>
          <a:prstGeom prst="rect">
            <a:avLst/>
          </a:prstGeom>
        </p:spPr>
      </p:pic>
      <p:sp>
        <p:nvSpPr>
          <p:cNvPr id="10" name="Titre 1">
            <a:extLst>
              <a:ext uri="{FF2B5EF4-FFF2-40B4-BE49-F238E27FC236}">
                <a16:creationId xmlns:a16="http://schemas.microsoft.com/office/drawing/2014/main" id="{158FEBCA-4DB7-B2F1-371A-6CC945BA4A68}"/>
              </a:ext>
            </a:extLst>
          </p:cNvPr>
          <p:cNvSpPr txBox="1">
            <a:spLocks/>
          </p:cNvSpPr>
          <p:nvPr/>
        </p:nvSpPr>
        <p:spPr>
          <a:xfrm>
            <a:off x="1097280" y="286603"/>
            <a:ext cx="10058400" cy="1450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mtClean="0"/>
              <a:t>Datamart</a:t>
            </a:r>
            <a:endParaRPr lang="fr-FR" dirty="0"/>
          </a:p>
        </p:txBody>
      </p:sp>
      <p:sp>
        <p:nvSpPr>
          <p:cNvPr id="11" name="Espace réservé du contenu 2">
            <a:extLst>
              <a:ext uri="{FF2B5EF4-FFF2-40B4-BE49-F238E27FC236}">
                <a16:creationId xmlns:a16="http://schemas.microsoft.com/office/drawing/2014/main" id="{30B448A0-80D1-EB81-E879-26B996F9757C}"/>
              </a:ext>
            </a:extLst>
          </p:cNvPr>
          <p:cNvSpPr txBox="1">
            <a:spLocks/>
          </p:cNvSpPr>
          <p:nvPr/>
        </p:nvSpPr>
        <p:spPr>
          <a:xfrm>
            <a:off x="1097280" y="1845734"/>
            <a:ext cx="10058400" cy="40233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3600" dirty="0" err="1" smtClean="0"/>
              <a:t>Datamart</a:t>
            </a:r>
            <a:r>
              <a:rPr lang="fr-FR" sz="3600" dirty="0" smtClean="0"/>
              <a:t> ou magasin de données est un sous ensemble logique d’un </a:t>
            </a:r>
            <a:r>
              <a:rPr lang="fr-FR" sz="3600" dirty="0" err="1" smtClean="0"/>
              <a:t>datawarehouse</a:t>
            </a:r>
            <a:r>
              <a:rPr lang="fr-FR" sz="3600" dirty="0" smtClean="0"/>
              <a:t>. Il est généralement exploité en entreprise pour restituer des informations ciblées sur un métier spécifique</a:t>
            </a:r>
            <a:r>
              <a:rPr lang="fr-FR" dirty="0" smtClean="0"/>
              <a:t>.</a:t>
            </a:r>
          </a:p>
          <a:p>
            <a:pPr marL="0" indent="0">
              <a:buNone/>
            </a:pPr>
            <a:endParaRPr lang="fr-FR" dirty="0"/>
          </a:p>
        </p:txBody>
      </p:sp>
    </p:spTree>
    <p:extLst>
      <p:ext uri="{BB962C8B-B14F-4D97-AF65-F5344CB8AC3E}">
        <p14:creationId xmlns:p14="http://schemas.microsoft.com/office/powerpoint/2010/main" val="1064698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81CD7AB8-2610-4FD9-812F-913F0194E11B}"/>
              </a:ext>
            </a:extLst>
          </p:cNvPr>
          <p:cNvSpPr/>
          <p:nvPr/>
        </p:nvSpPr>
        <p:spPr>
          <a:xfrm>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53" name="Freeform: Shape 52">
            <a:extLst>
              <a:ext uri="{FF2B5EF4-FFF2-40B4-BE49-F238E27FC236}">
                <a16:creationId xmlns:a16="http://schemas.microsoft.com/office/drawing/2014/main" id="{2799072D-5A4F-4CAB-A1B9-393D8A614D54}"/>
              </a:ext>
            </a:extLst>
          </p:cNvPr>
          <p:cNvSpPr/>
          <p:nvPr/>
        </p:nvSpPr>
        <p:spPr>
          <a:xfrm>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52" name="Rectangle: Rounded Corners 51">
            <a:extLst>
              <a:ext uri="{FF2B5EF4-FFF2-40B4-BE49-F238E27FC236}">
                <a16:creationId xmlns:a16="http://schemas.microsoft.com/office/drawing/2014/main" id="{38BC1C3B-D1CC-4565-8A83-3C9CBD777531}"/>
              </a:ext>
            </a:extLst>
          </p:cNvPr>
          <p:cNvSpPr/>
          <p:nvPr/>
        </p:nvSpPr>
        <p:spPr>
          <a:xfrm>
            <a:off x="8653893" y="8590883"/>
            <a:ext cx="1925680" cy="1880836"/>
          </a:xfrm>
          <a:prstGeom prst="roundRect">
            <a:avLst>
              <a:gd name="adj" fmla="val 50000"/>
            </a:avLst>
          </a:prstGeom>
          <a:gradFill flip="none" rotWithShape="1">
            <a:gsLst>
              <a:gs pos="0">
                <a:srgbClr val="0073FE"/>
              </a:gs>
              <a:gs pos="100000">
                <a:srgbClr val="0073F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utoShape 8" descr="Testez-vous sur ce quiz : Malala Yousafzai - Babeli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Image 1"/>
          <p:cNvPicPr>
            <a:picLocks noChangeAspect="1"/>
          </p:cNvPicPr>
          <p:nvPr/>
        </p:nvPicPr>
        <p:blipFill>
          <a:blip r:embed="rId5"/>
          <a:stretch>
            <a:fillRect/>
          </a:stretch>
        </p:blipFill>
        <p:spPr>
          <a:xfrm>
            <a:off x="9791123" y="6197600"/>
            <a:ext cx="1770957" cy="702620"/>
          </a:xfrm>
          <a:prstGeom prst="rect">
            <a:avLst/>
          </a:prstGeom>
        </p:spPr>
      </p:pic>
      <p:sp>
        <p:nvSpPr>
          <p:cNvPr id="9" name="Titre 1">
            <a:extLst>
              <a:ext uri="{FF2B5EF4-FFF2-40B4-BE49-F238E27FC236}">
                <a16:creationId xmlns:a16="http://schemas.microsoft.com/office/drawing/2014/main" id="{CE5E4C83-FB13-09D2-E3BF-3D405E01D2D9}"/>
              </a:ext>
            </a:extLst>
          </p:cNvPr>
          <p:cNvSpPr txBox="1">
            <a:spLocks/>
          </p:cNvSpPr>
          <p:nvPr/>
        </p:nvSpPr>
        <p:spPr>
          <a:xfrm>
            <a:off x="1097280" y="286603"/>
            <a:ext cx="10058400" cy="1450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mtClean="0"/>
              <a:t>Datamining</a:t>
            </a:r>
            <a:endParaRPr lang="fr-FR" dirty="0"/>
          </a:p>
        </p:txBody>
      </p:sp>
      <p:sp>
        <p:nvSpPr>
          <p:cNvPr id="13" name="Espace réservé du contenu 2">
            <a:extLst>
              <a:ext uri="{FF2B5EF4-FFF2-40B4-BE49-F238E27FC236}">
                <a16:creationId xmlns:a16="http://schemas.microsoft.com/office/drawing/2014/main" id="{A325CEC7-FB55-7A92-B75A-55A8FFC0ED5F}"/>
              </a:ext>
            </a:extLst>
          </p:cNvPr>
          <p:cNvSpPr txBox="1">
            <a:spLocks/>
          </p:cNvSpPr>
          <p:nvPr/>
        </p:nvSpPr>
        <p:spPr>
          <a:xfrm>
            <a:off x="1097280" y="1845734"/>
            <a:ext cx="10058400" cy="40233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3200" smtClean="0"/>
              <a:t>Les outils de datamining permettent d’extraire des hypothèses a partir de grande quantité de données par procèdes typiquement statique </a:t>
            </a:r>
            <a:endParaRPr lang="fr-FR" sz="3200" dirty="0"/>
          </a:p>
        </p:txBody>
      </p:sp>
    </p:spTree>
    <p:extLst>
      <p:ext uri="{BB962C8B-B14F-4D97-AF65-F5344CB8AC3E}">
        <p14:creationId xmlns:p14="http://schemas.microsoft.com/office/powerpoint/2010/main" val="2806636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81CD7AB8-2610-4FD9-812F-913F0194E11B}"/>
              </a:ext>
            </a:extLst>
          </p:cNvPr>
          <p:cNvSpPr/>
          <p:nvPr/>
        </p:nvSpPr>
        <p:spPr>
          <a:xfrm>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53" name="Freeform: Shape 52">
            <a:extLst>
              <a:ext uri="{FF2B5EF4-FFF2-40B4-BE49-F238E27FC236}">
                <a16:creationId xmlns:a16="http://schemas.microsoft.com/office/drawing/2014/main" id="{2799072D-5A4F-4CAB-A1B9-393D8A614D54}"/>
              </a:ext>
            </a:extLst>
          </p:cNvPr>
          <p:cNvSpPr/>
          <p:nvPr/>
        </p:nvSpPr>
        <p:spPr>
          <a:xfrm>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52" name="Rectangle: Rounded Corners 51">
            <a:extLst>
              <a:ext uri="{FF2B5EF4-FFF2-40B4-BE49-F238E27FC236}">
                <a16:creationId xmlns:a16="http://schemas.microsoft.com/office/drawing/2014/main" id="{38BC1C3B-D1CC-4565-8A83-3C9CBD777531}"/>
              </a:ext>
            </a:extLst>
          </p:cNvPr>
          <p:cNvSpPr/>
          <p:nvPr/>
        </p:nvSpPr>
        <p:spPr>
          <a:xfrm>
            <a:off x="8653893" y="8590883"/>
            <a:ext cx="1925680" cy="1880836"/>
          </a:xfrm>
          <a:prstGeom prst="roundRect">
            <a:avLst>
              <a:gd name="adj" fmla="val 50000"/>
            </a:avLst>
          </a:prstGeom>
          <a:gradFill flip="none" rotWithShape="1">
            <a:gsLst>
              <a:gs pos="0">
                <a:srgbClr val="0073FE"/>
              </a:gs>
              <a:gs pos="100000">
                <a:srgbClr val="0073F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utoShape 8" descr="Testez-vous sur ce quiz : Malala Yousafzai - Babeli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Image 1"/>
          <p:cNvPicPr>
            <a:picLocks noChangeAspect="1"/>
          </p:cNvPicPr>
          <p:nvPr/>
        </p:nvPicPr>
        <p:blipFill>
          <a:blip r:embed="rId5"/>
          <a:stretch>
            <a:fillRect/>
          </a:stretch>
        </p:blipFill>
        <p:spPr>
          <a:xfrm>
            <a:off x="9791123" y="6197600"/>
            <a:ext cx="1770957" cy="702620"/>
          </a:xfrm>
          <a:prstGeom prst="rect">
            <a:avLst/>
          </a:prstGeom>
        </p:spPr>
      </p:pic>
      <p:sp>
        <p:nvSpPr>
          <p:cNvPr id="10" name="Titre 1">
            <a:extLst>
              <a:ext uri="{FF2B5EF4-FFF2-40B4-BE49-F238E27FC236}">
                <a16:creationId xmlns:a16="http://schemas.microsoft.com/office/drawing/2014/main" id="{7CE73412-8A3B-153F-4D52-45D7381CEF25}"/>
              </a:ext>
            </a:extLst>
          </p:cNvPr>
          <p:cNvSpPr txBox="1">
            <a:spLocks/>
          </p:cNvSpPr>
          <p:nvPr/>
        </p:nvSpPr>
        <p:spPr>
          <a:xfrm>
            <a:off x="1097280" y="286603"/>
            <a:ext cx="10058400" cy="1450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mtClean="0"/>
              <a:t>OLAP</a:t>
            </a:r>
            <a:endParaRPr lang="fr-FR" dirty="0"/>
          </a:p>
        </p:txBody>
      </p:sp>
      <p:sp>
        <p:nvSpPr>
          <p:cNvPr id="11" name="Espace réservé du contenu 2">
            <a:extLst>
              <a:ext uri="{FF2B5EF4-FFF2-40B4-BE49-F238E27FC236}">
                <a16:creationId xmlns:a16="http://schemas.microsoft.com/office/drawing/2014/main" id="{D8F57701-B247-4445-E806-BE5C1FB915C3}"/>
              </a:ext>
            </a:extLst>
          </p:cNvPr>
          <p:cNvSpPr txBox="1">
            <a:spLocks/>
          </p:cNvSpPr>
          <p:nvPr/>
        </p:nvSpPr>
        <p:spPr>
          <a:xfrm>
            <a:off x="1097280" y="1845734"/>
            <a:ext cx="10058400" cy="40233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3600" smtClean="0"/>
              <a:t>Online analytical processing il designe les bases de données multidimensionnelle appelle aussi cube est destiné a l’analyse </a:t>
            </a:r>
            <a:endParaRPr lang="fr-FR" sz="3600" dirty="0"/>
          </a:p>
        </p:txBody>
      </p:sp>
    </p:spTree>
    <p:extLst>
      <p:ext uri="{BB962C8B-B14F-4D97-AF65-F5344CB8AC3E}">
        <p14:creationId xmlns:p14="http://schemas.microsoft.com/office/powerpoint/2010/main" val="3923324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81CD7AB8-2610-4FD9-812F-913F0194E11B}"/>
              </a:ext>
            </a:extLst>
          </p:cNvPr>
          <p:cNvSpPr/>
          <p:nvPr/>
        </p:nvSpPr>
        <p:spPr>
          <a:xfrm>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53" name="Freeform: Shape 52">
            <a:extLst>
              <a:ext uri="{FF2B5EF4-FFF2-40B4-BE49-F238E27FC236}">
                <a16:creationId xmlns:a16="http://schemas.microsoft.com/office/drawing/2014/main" id="{2799072D-5A4F-4CAB-A1B9-393D8A614D54}"/>
              </a:ext>
            </a:extLst>
          </p:cNvPr>
          <p:cNvSpPr/>
          <p:nvPr/>
        </p:nvSpPr>
        <p:spPr>
          <a:xfrm>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52" name="Rectangle: Rounded Corners 51">
            <a:extLst>
              <a:ext uri="{FF2B5EF4-FFF2-40B4-BE49-F238E27FC236}">
                <a16:creationId xmlns:a16="http://schemas.microsoft.com/office/drawing/2014/main" id="{38BC1C3B-D1CC-4565-8A83-3C9CBD777531}"/>
              </a:ext>
            </a:extLst>
          </p:cNvPr>
          <p:cNvSpPr/>
          <p:nvPr/>
        </p:nvSpPr>
        <p:spPr>
          <a:xfrm>
            <a:off x="8653893" y="8590883"/>
            <a:ext cx="1925680" cy="1880836"/>
          </a:xfrm>
          <a:prstGeom prst="roundRect">
            <a:avLst>
              <a:gd name="adj" fmla="val 50000"/>
            </a:avLst>
          </a:prstGeom>
          <a:gradFill flip="none" rotWithShape="1">
            <a:gsLst>
              <a:gs pos="0">
                <a:srgbClr val="0073FE"/>
              </a:gs>
              <a:gs pos="100000">
                <a:srgbClr val="0073F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utoShape 8" descr="Testez-vous sur ce quiz : Malala Yousafzai - Babeli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Image 1"/>
          <p:cNvPicPr>
            <a:picLocks noChangeAspect="1"/>
          </p:cNvPicPr>
          <p:nvPr/>
        </p:nvPicPr>
        <p:blipFill>
          <a:blip r:embed="rId5"/>
          <a:stretch>
            <a:fillRect/>
          </a:stretch>
        </p:blipFill>
        <p:spPr>
          <a:xfrm>
            <a:off x="9791123" y="6197600"/>
            <a:ext cx="1770957" cy="702620"/>
          </a:xfrm>
          <a:prstGeom prst="rect">
            <a:avLst/>
          </a:prstGeom>
        </p:spPr>
      </p:pic>
      <p:sp>
        <p:nvSpPr>
          <p:cNvPr id="9" name="Titre 1">
            <a:extLst>
              <a:ext uri="{FF2B5EF4-FFF2-40B4-BE49-F238E27FC236}">
                <a16:creationId xmlns:a16="http://schemas.microsoft.com/office/drawing/2014/main" id="{8605939C-6EFB-C05A-C3FF-87C05E07BBAC}"/>
              </a:ext>
            </a:extLst>
          </p:cNvPr>
          <p:cNvSpPr txBox="1">
            <a:spLocks/>
          </p:cNvSpPr>
          <p:nvPr/>
        </p:nvSpPr>
        <p:spPr>
          <a:xfrm>
            <a:off x="1097280" y="286603"/>
            <a:ext cx="10058400" cy="1450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mtClean="0"/>
              <a:t>Reporting</a:t>
            </a:r>
            <a:endParaRPr lang="fr-FR" dirty="0"/>
          </a:p>
        </p:txBody>
      </p:sp>
      <p:sp>
        <p:nvSpPr>
          <p:cNvPr id="13" name="Espace réservé du contenu 2">
            <a:extLst>
              <a:ext uri="{FF2B5EF4-FFF2-40B4-BE49-F238E27FC236}">
                <a16:creationId xmlns:a16="http://schemas.microsoft.com/office/drawing/2014/main" id="{43A2E2A4-A417-66EE-8C6A-4A63D0018871}"/>
              </a:ext>
            </a:extLst>
          </p:cNvPr>
          <p:cNvSpPr txBox="1">
            <a:spLocks/>
          </p:cNvSpPr>
          <p:nvPr/>
        </p:nvSpPr>
        <p:spPr>
          <a:xfrm>
            <a:off x="1097280" y="1845734"/>
            <a:ext cx="10058400" cy="40233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3600" smtClean="0"/>
              <a:t>Le terme désigne un nombre d’outils destines pour assurer la réalisation, la publication et la diffusion de rapports d’ activité selon un format prédéfinie. </a:t>
            </a:r>
            <a:endParaRPr lang="fr-FR" sz="3600" dirty="0"/>
          </a:p>
        </p:txBody>
      </p:sp>
    </p:spTree>
    <p:extLst>
      <p:ext uri="{BB962C8B-B14F-4D97-AF65-F5344CB8AC3E}">
        <p14:creationId xmlns:p14="http://schemas.microsoft.com/office/powerpoint/2010/main" val="4220597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199A118A-6376-43FA-BAE5-91B8FCB35B64}"/>
              </a:ext>
            </a:extLst>
          </p:cNvPr>
          <p:cNvSpPr/>
          <p:nvPr/>
        </p:nvSpPr>
        <p:spPr>
          <a:xfrm rot="6677788">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97" name="Freeform: Shape 96">
            <a:extLst>
              <a:ext uri="{FF2B5EF4-FFF2-40B4-BE49-F238E27FC236}">
                <a16:creationId xmlns:a16="http://schemas.microsoft.com/office/drawing/2014/main" id="{79D9621D-41B3-4456-A683-4B4417C89D2E}"/>
              </a:ext>
            </a:extLst>
          </p:cNvPr>
          <p:cNvSpPr/>
          <p:nvPr/>
        </p:nvSpPr>
        <p:spPr>
          <a:xfrm rot="16200000">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0" name="Rectangle: Rounded Corners 39">
            <a:extLst>
              <a:ext uri="{FF2B5EF4-FFF2-40B4-BE49-F238E27FC236}">
                <a16:creationId xmlns:a16="http://schemas.microsoft.com/office/drawing/2014/main" id="{8DA8B2C2-94AB-4BD4-BD81-F673933A9CD9}"/>
              </a:ext>
            </a:extLst>
          </p:cNvPr>
          <p:cNvSpPr/>
          <p:nvPr/>
        </p:nvSpPr>
        <p:spPr>
          <a:xfrm>
            <a:off x="-5718154" y="-18774"/>
            <a:ext cx="5684233" cy="6857999"/>
          </a:xfrm>
          <a:prstGeom prst="roundRect">
            <a:avLst>
              <a:gd name="adj" fmla="val 7477"/>
            </a:avLst>
          </a:prstGeom>
          <a:solidFill>
            <a:srgbClr val="007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41" name="Group 40">
            <a:extLst>
              <a:ext uri="{FF2B5EF4-FFF2-40B4-BE49-F238E27FC236}">
                <a16:creationId xmlns:a16="http://schemas.microsoft.com/office/drawing/2014/main" id="{2ED40195-DEFD-4B7D-8704-7187B5F617AD}"/>
              </a:ext>
            </a:extLst>
          </p:cNvPr>
          <p:cNvGrpSpPr/>
          <p:nvPr/>
        </p:nvGrpSpPr>
        <p:grpSpPr>
          <a:xfrm>
            <a:off x="-6165534" y="1450272"/>
            <a:ext cx="3289496" cy="4676323"/>
            <a:chOff x="788314" y="1450272"/>
            <a:chExt cx="3289496" cy="4676323"/>
          </a:xfrm>
        </p:grpSpPr>
        <p:sp>
          <p:nvSpPr>
            <p:cNvPr id="42" name="Rounded Rectangle 27">
              <a:extLst>
                <a:ext uri="{FF2B5EF4-FFF2-40B4-BE49-F238E27FC236}">
                  <a16:creationId xmlns:a16="http://schemas.microsoft.com/office/drawing/2014/main" id="{DA62A4ED-47AA-4BA5-BE91-25CAE3E147E0}"/>
                </a:ext>
              </a:extLst>
            </p:cNvPr>
            <p:cNvSpPr/>
            <p:nvPr/>
          </p:nvSpPr>
          <p:spPr>
            <a:xfrm>
              <a:off x="788314" y="1450272"/>
              <a:ext cx="3289496" cy="4676323"/>
            </a:xfrm>
            <a:prstGeom prst="roundRect">
              <a:avLst>
                <a:gd name="adj" fmla="val 13030"/>
              </a:avLst>
            </a:prstGeom>
            <a:solidFill>
              <a:schemeClr val="bg1"/>
            </a:solidFill>
            <a:ln>
              <a:noFill/>
            </a:ln>
            <a:effectLst>
              <a:outerShdw blurRad="342900" dist="25400" dir="5400000" algn="tl" rotWithShape="0">
                <a:srgbClr val="E3E4E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2F2F2"/>
                </a:solidFill>
                <a:effectLst/>
                <a:uLnTx/>
                <a:uFillTx/>
                <a:latin typeface="Century Gothic" panose="020B0502020202020204" pitchFamily="34" charset="0"/>
                <a:ea typeface="+mn-ea"/>
                <a:cs typeface="+mn-cs"/>
              </a:endParaRPr>
            </a:p>
          </p:txBody>
        </p:sp>
        <p:sp>
          <p:nvSpPr>
            <p:cNvPr id="43" name="AutoShape 12">
              <a:extLst>
                <a:ext uri="{FF2B5EF4-FFF2-40B4-BE49-F238E27FC236}">
                  <a16:creationId xmlns:a16="http://schemas.microsoft.com/office/drawing/2014/main" id="{E8A89A8A-0500-4A3F-8BCB-6D8CC4C98570}"/>
                </a:ext>
              </a:extLst>
            </p:cNvPr>
            <p:cNvSpPr>
              <a:spLocks noChangeAspect="1" noChangeArrowheads="1" noTextEdit="1"/>
            </p:cNvSpPr>
            <p:nvPr/>
          </p:nvSpPr>
          <p:spPr bwMode="auto">
            <a:xfrm>
              <a:off x="1297851" y="2388992"/>
              <a:ext cx="2456478" cy="1294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D0D0D"/>
                </a:solidFill>
                <a:effectLst/>
                <a:uLnTx/>
                <a:uFillTx/>
                <a:latin typeface="Century Gothic" panose="020B0502020202020204" pitchFamily="34" charset="0"/>
                <a:ea typeface="+mn-ea"/>
                <a:cs typeface="+mn-cs"/>
              </a:endParaRPr>
            </a:p>
          </p:txBody>
        </p:sp>
        <p:sp>
          <p:nvSpPr>
            <p:cNvPr id="44" name="TextBox 43">
              <a:extLst>
                <a:ext uri="{FF2B5EF4-FFF2-40B4-BE49-F238E27FC236}">
                  <a16:creationId xmlns:a16="http://schemas.microsoft.com/office/drawing/2014/main" id="{86AEA61D-D88F-4D87-9351-590FF8E30BB5}"/>
                </a:ext>
              </a:extLst>
            </p:cNvPr>
            <p:cNvSpPr txBox="1"/>
            <p:nvPr/>
          </p:nvSpPr>
          <p:spPr>
            <a:xfrm>
              <a:off x="788314" y="1726587"/>
              <a:ext cx="3289496"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D0D0D"/>
                  </a:solidFill>
                  <a:effectLst>
                    <a:glow>
                      <a:srgbClr val="FF3399">
                        <a:alpha val="24000"/>
                      </a:srgbClr>
                    </a:glow>
                  </a:effectLst>
                  <a:uLnTx/>
                  <a:uFillTx/>
                  <a:latin typeface="Century Gothic" panose="020B0502020202020204" pitchFamily="34" charset="0"/>
                  <a:ea typeface="+mn-ea"/>
                  <a:cs typeface="+mn-cs"/>
                </a:rPr>
                <a:t>Revenue Per Client</a:t>
              </a:r>
            </a:p>
          </p:txBody>
        </p:sp>
        <p:grpSp>
          <p:nvGrpSpPr>
            <p:cNvPr id="45" name="Group 44">
              <a:extLst>
                <a:ext uri="{FF2B5EF4-FFF2-40B4-BE49-F238E27FC236}">
                  <a16:creationId xmlns:a16="http://schemas.microsoft.com/office/drawing/2014/main" id="{E4E774F9-592A-4951-8EEF-DB9AC6A6CA8C}"/>
                </a:ext>
              </a:extLst>
            </p:cNvPr>
            <p:cNvGrpSpPr/>
            <p:nvPr/>
          </p:nvGrpSpPr>
          <p:grpSpPr>
            <a:xfrm>
              <a:off x="1206143" y="2388993"/>
              <a:ext cx="2453839" cy="1292766"/>
              <a:chOff x="1206143" y="2388993"/>
              <a:chExt cx="2453839" cy="1292766"/>
            </a:xfrm>
          </p:grpSpPr>
          <p:sp>
            <p:nvSpPr>
              <p:cNvPr id="57" name="Freeform 397">
                <a:extLst>
                  <a:ext uri="{FF2B5EF4-FFF2-40B4-BE49-F238E27FC236}">
                    <a16:creationId xmlns:a16="http://schemas.microsoft.com/office/drawing/2014/main" id="{22C80C0F-5C67-4459-8DEC-96E077F4B9B5}"/>
                  </a:ext>
                </a:extLst>
              </p:cNvPr>
              <p:cNvSpPr>
                <a:spLocks/>
              </p:cNvSpPr>
              <p:nvPr/>
            </p:nvSpPr>
            <p:spPr bwMode="auto">
              <a:xfrm>
                <a:off x="1206143" y="2388993"/>
                <a:ext cx="2453839" cy="1292766"/>
              </a:xfrm>
              <a:custGeom>
                <a:avLst/>
                <a:gdLst>
                  <a:gd name="T0" fmla="*/ 1591 w 1864"/>
                  <a:gd name="T1" fmla="*/ 273 h 980"/>
                  <a:gd name="T2" fmla="*/ 932 w 1864"/>
                  <a:gd name="T3" fmla="*/ 0 h 980"/>
                  <a:gd name="T4" fmla="*/ 273 w 1864"/>
                  <a:gd name="T5" fmla="*/ 273 h 980"/>
                  <a:gd name="T6" fmla="*/ 0 w 1864"/>
                  <a:gd name="T7" fmla="*/ 932 h 980"/>
                  <a:gd name="T8" fmla="*/ 48 w 1864"/>
                  <a:gd name="T9" fmla="*/ 980 h 980"/>
                  <a:gd name="T10" fmla="*/ 96 w 1864"/>
                  <a:gd name="T11" fmla="*/ 932 h 980"/>
                  <a:gd name="T12" fmla="*/ 932 w 1864"/>
                  <a:gd name="T13" fmla="*/ 96 h 980"/>
                  <a:gd name="T14" fmla="*/ 1768 w 1864"/>
                  <a:gd name="T15" fmla="*/ 932 h 980"/>
                  <a:gd name="T16" fmla="*/ 1816 w 1864"/>
                  <a:gd name="T17" fmla="*/ 980 h 980"/>
                  <a:gd name="T18" fmla="*/ 1864 w 1864"/>
                  <a:gd name="T19" fmla="*/ 932 h 980"/>
                  <a:gd name="T20" fmla="*/ 1591 w 1864"/>
                  <a:gd name="T21" fmla="*/ 273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4" h="980">
                    <a:moveTo>
                      <a:pt x="1591" y="273"/>
                    </a:moveTo>
                    <a:cubicBezTo>
                      <a:pt x="1415" y="97"/>
                      <a:pt x="1181" y="0"/>
                      <a:pt x="932" y="0"/>
                    </a:cubicBezTo>
                    <a:cubicBezTo>
                      <a:pt x="683" y="0"/>
                      <a:pt x="449" y="97"/>
                      <a:pt x="273" y="273"/>
                    </a:cubicBezTo>
                    <a:cubicBezTo>
                      <a:pt x="97" y="449"/>
                      <a:pt x="0" y="683"/>
                      <a:pt x="0" y="932"/>
                    </a:cubicBezTo>
                    <a:cubicBezTo>
                      <a:pt x="0" y="959"/>
                      <a:pt x="21" y="980"/>
                      <a:pt x="48" y="980"/>
                    </a:cubicBezTo>
                    <a:cubicBezTo>
                      <a:pt x="75" y="980"/>
                      <a:pt x="96" y="959"/>
                      <a:pt x="96" y="932"/>
                    </a:cubicBezTo>
                    <a:cubicBezTo>
                      <a:pt x="96" y="471"/>
                      <a:pt x="471" y="96"/>
                      <a:pt x="932" y="96"/>
                    </a:cubicBezTo>
                    <a:cubicBezTo>
                      <a:pt x="1393" y="96"/>
                      <a:pt x="1768" y="471"/>
                      <a:pt x="1768" y="932"/>
                    </a:cubicBezTo>
                    <a:cubicBezTo>
                      <a:pt x="1768" y="959"/>
                      <a:pt x="1789" y="980"/>
                      <a:pt x="1816" y="980"/>
                    </a:cubicBezTo>
                    <a:cubicBezTo>
                      <a:pt x="1843" y="980"/>
                      <a:pt x="1864" y="959"/>
                      <a:pt x="1864" y="932"/>
                    </a:cubicBezTo>
                    <a:cubicBezTo>
                      <a:pt x="1864" y="683"/>
                      <a:pt x="1767" y="449"/>
                      <a:pt x="1591" y="273"/>
                    </a:cubicBezTo>
                    <a:close/>
                  </a:path>
                </a:pathLst>
              </a:custGeom>
              <a:noFill/>
              <a:ln w="292100">
                <a:solidFill>
                  <a:schemeClr val="bg1"/>
                </a:solidFill>
                <a:round/>
                <a:headEnd/>
                <a:tailEnd/>
              </a:ln>
            </p:spPr>
            <p:txBody>
              <a:bodyPr vert="horz" wrap="square" lIns="45714" tIns="22857" rIns="45714" bIns="22857"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D0D0D"/>
                  </a:solidFill>
                  <a:effectLst/>
                  <a:uLnTx/>
                  <a:uFillTx/>
                  <a:latin typeface="Century Gothic" panose="020B0502020202020204" pitchFamily="34" charset="0"/>
                  <a:ea typeface="+mn-ea"/>
                  <a:cs typeface="+mn-cs"/>
                </a:endParaRPr>
              </a:p>
            </p:txBody>
          </p:sp>
          <p:sp>
            <p:nvSpPr>
              <p:cNvPr id="58" name="Freeform 32">
                <a:extLst>
                  <a:ext uri="{FF2B5EF4-FFF2-40B4-BE49-F238E27FC236}">
                    <a16:creationId xmlns:a16="http://schemas.microsoft.com/office/drawing/2014/main" id="{DBEA5A24-8FAC-48FE-ADB9-FABD858F6E40}"/>
                  </a:ext>
                </a:extLst>
              </p:cNvPr>
              <p:cNvSpPr>
                <a:spLocks noChangeArrowheads="1"/>
              </p:cNvSpPr>
              <p:nvPr/>
            </p:nvSpPr>
            <p:spPr bwMode="auto">
              <a:xfrm>
                <a:off x="1396001" y="2570340"/>
                <a:ext cx="2074226" cy="1049483"/>
              </a:xfrm>
              <a:custGeom>
                <a:avLst/>
                <a:gdLst>
                  <a:gd name="connsiteX0" fmla="*/ 4214811 w 4392611"/>
                  <a:gd name="connsiteY0" fmla="*/ 2179638 h 2222501"/>
                  <a:gd name="connsiteX1" fmla="*/ 4392611 w 4392611"/>
                  <a:gd name="connsiteY1" fmla="*/ 2179638 h 2222501"/>
                  <a:gd name="connsiteX2" fmla="*/ 4392611 w 4392611"/>
                  <a:gd name="connsiteY2" fmla="*/ 2222501 h 2222501"/>
                  <a:gd name="connsiteX3" fmla="*/ 4214811 w 4392611"/>
                  <a:gd name="connsiteY3" fmla="*/ 2222501 h 2222501"/>
                  <a:gd name="connsiteX4" fmla="*/ 0 w 4392611"/>
                  <a:gd name="connsiteY4" fmla="*/ 2179638 h 2222501"/>
                  <a:gd name="connsiteX5" fmla="*/ 179387 w 4392611"/>
                  <a:gd name="connsiteY5" fmla="*/ 2179638 h 2222501"/>
                  <a:gd name="connsiteX6" fmla="*/ 179387 w 4392611"/>
                  <a:gd name="connsiteY6" fmla="*/ 2222501 h 2222501"/>
                  <a:gd name="connsiteX7" fmla="*/ 0 w 4392611"/>
                  <a:gd name="connsiteY7" fmla="*/ 2222501 h 2222501"/>
                  <a:gd name="connsiteX8" fmla="*/ 4391023 w 4392611"/>
                  <a:gd name="connsiteY8" fmla="*/ 2101850 h 2222501"/>
                  <a:gd name="connsiteX9" fmla="*/ 4391023 w 4392611"/>
                  <a:gd name="connsiteY9" fmla="*/ 2146301 h 2222501"/>
                  <a:gd name="connsiteX10" fmla="*/ 4214811 w 4392611"/>
                  <a:gd name="connsiteY10" fmla="*/ 2154238 h 2222501"/>
                  <a:gd name="connsiteX11" fmla="*/ 4211637 w 4392611"/>
                  <a:gd name="connsiteY11" fmla="*/ 2106613 h 2222501"/>
                  <a:gd name="connsiteX12" fmla="*/ 3175 w 4392611"/>
                  <a:gd name="connsiteY12" fmla="*/ 2101850 h 2222501"/>
                  <a:gd name="connsiteX13" fmla="*/ 180975 w 4392611"/>
                  <a:gd name="connsiteY13" fmla="*/ 2106613 h 2222501"/>
                  <a:gd name="connsiteX14" fmla="*/ 179387 w 4392611"/>
                  <a:gd name="connsiteY14" fmla="*/ 2154238 h 2222501"/>
                  <a:gd name="connsiteX15" fmla="*/ 3175 w 4392611"/>
                  <a:gd name="connsiteY15" fmla="*/ 2146301 h 2222501"/>
                  <a:gd name="connsiteX16" fmla="*/ 4386263 w 4392611"/>
                  <a:gd name="connsiteY16" fmla="*/ 2025650 h 2222501"/>
                  <a:gd name="connsiteX17" fmla="*/ 4389437 w 4392611"/>
                  <a:gd name="connsiteY17" fmla="*/ 2070101 h 2222501"/>
                  <a:gd name="connsiteX18" fmla="*/ 4211637 w 4392611"/>
                  <a:gd name="connsiteY18" fmla="*/ 2084388 h 2222501"/>
                  <a:gd name="connsiteX19" fmla="*/ 4208463 w 4392611"/>
                  <a:gd name="connsiteY19" fmla="*/ 2036763 h 2222501"/>
                  <a:gd name="connsiteX20" fmla="*/ 7937 w 4392611"/>
                  <a:gd name="connsiteY20" fmla="*/ 2025650 h 2222501"/>
                  <a:gd name="connsiteX21" fmla="*/ 185737 w 4392611"/>
                  <a:gd name="connsiteY21" fmla="*/ 2036763 h 2222501"/>
                  <a:gd name="connsiteX22" fmla="*/ 180975 w 4392611"/>
                  <a:gd name="connsiteY22" fmla="*/ 2084388 h 2222501"/>
                  <a:gd name="connsiteX23" fmla="*/ 4762 w 4392611"/>
                  <a:gd name="connsiteY23" fmla="*/ 2070101 h 2222501"/>
                  <a:gd name="connsiteX24" fmla="*/ 4376737 w 4392611"/>
                  <a:gd name="connsiteY24" fmla="*/ 1949450 h 2222501"/>
                  <a:gd name="connsiteX25" fmla="*/ 4381499 w 4392611"/>
                  <a:gd name="connsiteY25" fmla="*/ 1992313 h 2222501"/>
                  <a:gd name="connsiteX26" fmla="*/ 4205287 w 4392611"/>
                  <a:gd name="connsiteY26" fmla="*/ 2011363 h 2222501"/>
                  <a:gd name="connsiteX27" fmla="*/ 4200525 w 4392611"/>
                  <a:gd name="connsiteY27" fmla="*/ 1966913 h 2222501"/>
                  <a:gd name="connsiteX28" fmla="*/ 17463 w 4392611"/>
                  <a:gd name="connsiteY28" fmla="*/ 1949450 h 2222501"/>
                  <a:gd name="connsiteX29" fmla="*/ 193675 w 4392611"/>
                  <a:gd name="connsiteY29" fmla="*/ 1966913 h 2222501"/>
                  <a:gd name="connsiteX30" fmla="*/ 188913 w 4392611"/>
                  <a:gd name="connsiteY30" fmla="*/ 2011363 h 2222501"/>
                  <a:gd name="connsiteX31" fmla="*/ 9525 w 4392611"/>
                  <a:gd name="connsiteY31" fmla="*/ 1992313 h 2222501"/>
                  <a:gd name="connsiteX32" fmla="*/ 4367213 w 4392611"/>
                  <a:gd name="connsiteY32" fmla="*/ 1871663 h 2222501"/>
                  <a:gd name="connsiteX33" fmla="*/ 4375151 w 4392611"/>
                  <a:gd name="connsiteY33" fmla="*/ 1916113 h 2222501"/>
                  <a:gd name="connsiteX34" fmla="*/ 4198937 w 4392611"/>
                  <a:gd name="connsiteY34" fmla="*/ 1941513 h 2222501"/>
                  <a:gd name="connsiteX35" fmla="*/ 4190999 w 4392611"/>
                  <a:gd name="connsiteY35" fmla="*/ 1897063 h 2222501"/>
                  <a:gd name="connsiteX36" fmla="*/ 26987 w 4392611"/>
                  <a:gd name="connsiteY36" fmla="*/ 1871663 h 2222501"/>
                  <a:gd name="connsiteX37" fmla="*/ 203200 w 4392611"/>
                  <a:gd name="connsiteY37" fmla="*/ 1897063 h 2222501"/>
                  <a:gd name="connsiteX38" fmla="*/ 195263 w 4392611"/>
                  <a:gd name="connsiteY38" fmla="*/ 1941513 h 2222501"/>
                  <a:gd name="connsiteX39" fmla="*/ 19050 w 4392611"/>
                  <a:gd name="connsiteY39" fmla="*/ 1916113 h 2222501"/>
                  <a:gd name="connsiteX40" fmla="*/ 4356099 w 4392611"/>
                  <a:gd name="connsiteY40" fmla="*/ 1797050 h 2222501"/>
                  <a:gd name="connsiteX41" fmla="*/ 4362449 w 4392611"/>
                  <a:gd name="connsiteY41" fmla="*/ 1841500 h 2222501"/>
                  <a:gd name="connsiteX42" fmla="*/ 4189411 w 4392611"/>
                  <a:gd name="connsiteY42" fmla="*/ 1871663 h 2222501"/>
                  <a:gd name="connsiteX43" fmla="*/ 4179887 w 4392611"/>
                  <a:gd name="connsiteY43" fmla="*/ 1828800 h 2222501"/>
                  <a:gd name="connsiteX44" fmla="*/ 38099 w 4392611"/>
                  <a:gd name="connsiteY44" fmla="*/ 1797050 h 2222501"/>
                  <a:gd name="connsiteX45" fmla="*/ 214312 w 4392611"/>
                  <a:gd name="connsiteY45" fmla="*/ 1828800 h 2222501"/>
                  <a:gd name="connsiteX46" fmla="*/ 204787 w 4392611"/>
                  <a:gd name="connsiteY46" fmla="*/ 1871663 h 2222501"/>
                  <a:gd name="connsiteX47" fmla="*/ 30162 w 4392611"/>
                  <a:gd name="connsiteY47" fmla="*/ 1841500 h 2222501"/>
                  <a:gd name="connsiteX48" fmla="*/ 4340225 w 4392611"/>
                  <a:gd name="connsiteY48" fmla="*/ 1720850 h 2222501"/>
                  <a:gd name="connsiteX49" fmla="*/ 4349751 w 4392611"/>
                  <a:gd name="connsiteY49" fmla="*/ 1765300 h 2222501"/>
                  <a:gd name="connsiteX50" fmla="*/ 4175125 w 4392611"/>
                  <a:gd name="connsiteY50" fmla="*/ 1801813 h 2222501"/>
                  <a:gd name="connsiteX51" fmla="*/ 4165599 w 4392611"/>
                  <a:gd name="connsiteY51" fmla="*/ 1758950 h 2222501"/>
                  <a:gd name="connsiteX52" fmla="*/ 53975 w 4392611"/>
                  <a:gd name="connsiteY52" fmla="*/ 1720850 h 2222501"/>
                  <a:gd name="connsiteX53" fmla="*/ 228600 w 4392611"/>
                  <a:gd name="connsiteY53" fmla="*/ 1758950 h 2222501"/>
                  <a:gd name="connsiteX54" fmla="*/ 219075 w 4392611"/>
                  <a:gd name="connsiteY54" fmla="*/ 1801813 h 2222501"/>
                  <a:gd name="connsiteX55" fmla="*/ 44450 w 4392611"/>
                  <a:gd name="connsiteY55" fmla="*/ 1765300 h 2222501"/>
                  <a:gd name="connsiteX56" fmla="*/ 4321175 w 4392611"/>
                  <a:gd name="connsiteY56" fmla="*/ 1646238 h 2222501"/>
                  <a:gd name="connsiteX57" fmla="*/ 4332287 w 4392611"/>
                  <a:gd name="connsiteY57" fmla="*/ 1690688 h 2222501"/>
                  <a:gd name="connsiteX58" fmla="*/ 4160837 w 4392611"/>
                  <a:gd name="connsiteY58" fmla="*/ 1735138 h 2222501"/>
                  <a:gd name="connsiteX59" fmla="*/ 4149725 w 4392611"/>
                  <a:gd name="connsiteY59" fmla="*/ 1690688 h 2222501"/>
                  <a:gd name="connsiteX60" fmla="*/ 73025 w 4392611"/>
                  <a:gd name="connsiteY60" fmla="*/ 1646238 h 2222501"/>
                  <a:gd name="connsiteX61" fmla="*/ 244475 w 4392611"/>
                  <a:gd name="connsiteY61" fmla="*/ 1690688 h 2222501"/>
                  <a:gd name="connsiteX62" fmla="*/ 233363 w 4392611"/>
                  <a:gd name="connsiteY62" fmla="*/ 1735138 h 2222501"/>
                  <a:gd name="connsiteX63" fmla="*/ 60325 w 4392611"/>
                  <a:gd name="connsiteY63" fmla="*/ 1690688 h 2222501"/>
                  <a:gd name="connsiteX64" fmla="*/ 4300537 w 4392611"/>
                  <a:gd name="connsiteY64" fmla="*/ 1571625 h 2222501"/>
                  <a:gd name="connsiteX65" fmla="*/ 4314825 w 4392611"/>
                  <a:gd name="connsiteY65" fmla="*/ 1616075 h 2222501"/>
                  <a:gd name="connsiteX66" fmla="*/ 4143375 w 4392611"/>
                  <a:gd name="connsiteY66" fmla="*/ 1665288 h 2222501"/>
                  <a:gd name="connsiteX67" fmla="*/ 4130675 w 4392611"/>
                  <a:gd name="connsiteY67" fmla="*/ 1620838 h 2222501"/>
                  <a:gd name="connsiteX68" fmla="*/ 93663 w 4392611"/>
                  <a:gd name="connsiteY68" fmla="*/ 1571625 h 2222501"/>
                  <a:gd name="connsiteX69" fmla="*/ 263525 w 4392611"/>
                  <a:gd name="connsiteY69" fmla="*/ 1620838 h 2222501"/>
                  <a:gd name="connsiteX70" fmla="*/ 250825 w 4392611"/>
                  <a:gd name="connsiteY70" fmla="*/ 1665288 h 2222501"/>
                  <a:gd name="connsiteX71" fmla="*/ 79375 w 4392611"/>
                  <a:gd name="connsiteY71" fmla="*/ 1616075 h 2222501"/>
                  <a:gd name="connsiteX72" fmla="*/ 4276725 w 4392611"/>
                  <a:gd name="connsiteY72" fmla="*/ 1500188 h 2222501"/>
                  <a:gd name="connsiteX73" fmla="*/ 4291011 w 4392611"/>
                  <a:gd name="connsiteY73" fmla="*/ 1541463 h 2222501"/>
                  <a:gd name="connsiteX74" fmla="*/ 4124325 w 4392611"/>
                  <a:gd name="connsiteY74" fmla="*/ 1598613 h 2222501"/>
                  <a:gd name="connsiteX75" fmla="*/ 4108451 w 4392611"/>
                  <a:gd name="connsiteY75" fmla="*/ 1554163 h 2222501"/>
                  <a:gd name="connsiteX76" fmla="*/ 117475 w 4392611"/>
                  <a:gd name="connsiteY76" fmla="*/ 1500188 h 2222501"/>
                  <a:gd name="connsiteX77" fmla="*/ 284162 w 4392611"/>
                  <a:gd name="connsiteY77" fmla="*/ 1554163 h 2222501"/>
                  <a:gd name="connsiteX78" fmla="*/ 269875 w 4392611"/>
                  <a:gd name="connsiteY78" fmla="*/ 1598613 h 2222501"/>
                  <a:gd name="connsiteX79" fmla="*/ 103187 w 4392611"/>
                  <a:gd name="connsiteY79" fmla="*/ 1541463 h 2222501"/>
                  <a:gd name="connsiteX80" fmla="*/ 4251325 w 4392611"/>
                  <a:gd name="connsiteY80" fmla="*/ 1428750 h 2222501"/>
                  <a:gd name="connsiteX81" fmla="*/ 4268787 w 4392611"/>
                  <a:gd name="connsiteY81" fmla="*/ 1470025 h 2222501"/>
                  <a:gd name="connsiteX82" fmla="*/ 4100511 w 4392611"/>
                  <a:gd name="connsiteY82" fmla="*/ 1530350 h 2222501"/>
                  <a:gd name="connsiteX83" fmla="*/ 4084637 w 4392611"/>
                  <a:gd name="connsiteY83" fmla="*/ 1489075 h 2222501"/>
                  <a:gd name="connsiteX84" fmla="*/ 142875 w 4392611"/>
                  <a:gd name="connsiteY84" fmla="*/ 1428750 h 2222501"/>
                  <a:gd name="connsiteX85" fmla="*/ 309562 w 4392611"/>
                  <a:gd name="connsiteY85" fmla="*/ 1489075 h 2222501"/>
                  <a:gd name="connsiteX86" fmla="*/ 293687 w 4392611"/>
                  <a:gd name="connsiteY86" fmla="*/ 1530350 h 2222501"/>
                  <a:gd name="connsiteX87" fmla="*/ 125412 w 4392611"/>
                  <a:gd name="connsiteY87" fmla="*/ 1470025 h 2222501"/>
                  <a:gd name="connsiteX88" fmla="*/ 4224337 w 4392611"/>
                  <a:gd name="connsiteY88" fmla="*/ 1355725 h 2222501"/>
                  <a:gd name="connsiteX89" fmla="*/ 4240211 w 4392611"/>
                  <a:gd name="connsiteY89" fmla="*/ 1398588 h 2222501"/>
                  <a:gd name="connsiteX90" fmla="*/ 4075111 w 4392611"/>
                  <a:gd name="connsiteY90" fmla="*/ 1465263 h 2222501"/>
                  <a:gd name="connsiteX91" fmla="*/ 4059237 w 4392611"/>
                  <a:gd name="connsiteY91" fmla="*/ 1423988 h 2222501"/>
                  <a:gd name="connsiteX92" fmla="*/ 169862 w 4392611"/>
                  <a:gd name="connsiteY92" fmla="*/ 1355725 h 2222501"/>
                  <a:gd name="connsiteX93" fmla="*/ 334962 w 4392611"/>
                  <a:gd name="connsiteY93" fmla="*/ 1423988 h 2222501"/>
                  <a:gd name="connsiteX94" fmla="*/ 315912 w 4392611"/>
                  <a:gd name="connsiteY94" fmla="*/ 1465263 h 2222501"/>
                  <a:gd name="connsiteX95" fmla="*/ 153987 w 4392611"/>
                  <a:gd name="connsiteY95" fmla="*/ 1398588 h 2222501"/>
                  <a:gd name="connsiteX96" fmla="*/ 4194175 w 4392611"/>
                  <a:gd name="connsiteY96" fmla="*/ 1285875 h 2222501"/>
                  <a:gd name="connsiteX97" fmla="*/ 4211637 w 4392611"/>
                  <a:gd name="connsiteY97" fmla="*/ 1328738 h 2222501"/>
                  <a:gd name="connsiteX98" fmla="*/ 4049711 w 4392611"/>
                  <a:gd name="connsiteY98" fmla="*/ 1400175 h 2222501"/>
                  <a:gd name="connsiteX99" fmla="*/ 4030663 w 4392611"/>
                  <a:gd name="connsiteY99" fmla="*/ 1358900 h 2222501"/>
                  <a:gd name="connsiteX100" fmla="*/ 200025 w 4392611"/>
                  <a:gd name="connsiteY100" fmla="*/ 1285875 h 2222501"/>
                  <a:gd name="connsiteX101" fmla="*/ 361950 w 4392611"/>
                  <a:gd name="connsiteY101" fmla="*/ 1358900 h 2222501"/>
                  <a:gd name="connsiteX102" fmla="*/ 344487 w 4392611"/>
                  <a:gd name="connsiteY102" fmla="*/ 1400175 h 2222501"/>
                  <a:gd name="connsiteX103" fmla="*/ 180975 w 4392611"/>
                  <a:gd name="connsiteY103" fmla="*/ 1328738 h 2222501"/>
                  <a:gd name="connsiteX104" fmla="*/ 4160837 w 4392611"/>
                  <a:gd name="connsiteY104" fmla="*/ 1216025 h 2222501"/>
                  <a:gd name="connsiteX105" fmla="*/ 4179887 w 4392611"/>
                  <a:gd name="connsiteY105" fmla="*/ 1258888 h 2222501"/>
                  <a:gd name="connsiteX106" fmla="*/ 4019549 w 4392611"/>
                  <a:gd name="connsiteY106" fmla="*/ 1335088 h 2222501"/>
                  <a:gd name="connsiteX107" fmla="*/ 4000499 w 4392611"/>
                  <a:gd name="connsiteY107" fmla="*/ 1293813 h 2222501"/>
                  <a:gd name="connsiteX108" fmla="*/ 233362 w 4392611"/>
                  <a:gd name="connsiteY108" fmla="*/ 1216025 h 2222501"/>
                  <a:gd name="connsiteX109" fmla="*/ 392112 w 4392611"/>
                  <a:gd name="connsiteY109" fmla="*/ 1293813 h 2222501"/>
                  <a:gd name="connsiteX110" fmla="*/ 374649 w 4392611"/>
                  <a:gd name="connsiteY110" fmla="*/ 1335088 h 2222501"/>
                  <a:gd name="connsiteX111" fmla="*/ 214312 w 4392611"/>
                  <a:gd name="connsiteY111" fmla="*/ 1258888 h 2222501"/>
                  <a:gd name="connsiteX112" fmla="*/ 4124325 w 4392611"/>
                  <a:gd name="connsiteY112" fmla="*/ 1149350 h 2222501"/>
                  <a:gd name="connsiteX113" fmla="*/ 4144963 w 4392611"/>
                  <a:gd name="connsiteY113" fmla="*/ 1189038 h 2222501"/>
                  <a:gd name="connsiteX114" fmla="*/ 3989387 w 4392611"/>
                  <a:gd name="connsiteY114" fmla="*/ 1273175 h 2222501"/>
                  <a:gd name="connsiteX115" fmla="*/ 3968751 w 4392611"/>
                  <a:gd name="connsiteY115" fmla="*/ 1233488 h 2222501"/>
                  <a:gd name="connsiteX116" fmla="*/ 269874 w 4392611"/>
                  <a:gd name="connsiteY116" fmla="*/ 1149350 h 2222501"/>
                  <a:gd name="connsiteX117" fmla="*/ 425449 w 4392611"/>
                  <a:gd name="connsiteY117" fmla="*/ 1233488 h 2222501"/>
                  <a:gd name="connsiteX118" fmla="*/ 404812 w 4392611"/>
                  <a:gd name="connsiteY118" fmla="*/ 1273175 h 2222501"/>
                  <a:gd name="connsiteX119" fmla="*/ 246062 w 4392611"/>
                  <a:gd name="connsiteY119" fmla="*/ 1189038 h 2222501"/>
                  <a:gd name="connsiteX120" fmla="*/ 4086225 w 4392611"/>
                  <a:gd name="connsiteY120" fmla="*/ 1081088 h 2222501"/>
                  <a:gd name="connsiteX121" fmla="*/ 4110037 w 4392611"/>
                  <a:gd name="connsiteY121" fmla="*/ 1120776 h 2222501"/>
                  <a:gd name="connsiteX122" fmla="*/ 3954463 w 4392611"/>
                  <a:gd name="connsiteY122" fmla="*/ 1209676 h 2222501"/>
                  <a:gd name="connsiteX123" fmla="*/ 3933825 w 4392611"/>
                  <a:gd name="connsiteY123" fmla="*/ 1169988 h 2222501"/>
                  <a:gd name="connsiteX124" fmla="*/ 306387 w 4392611"/>
                  <a:gd name="connsiteY124" fmla="*/ 1081088 h 2222501"/>
                  <a:gd name="connsiteX125" fmla="*/ 460375 w 4392611"/>
                  <a:gd name="connsiteY125" fmla="*/ 1169988 h 2222501"/>
                  <a:gd name="connsiteX126" fmla="*/ 436561 w 4392611"/>
                  <a:gd name="connsiteY126" fmla="*/ 1209676 h 2222501"/>
                  <a:gd name="connsiteX127" fmla="*/ 284162 w 4392611"/>
                  <a:gd name="connsiteY127" fmla="*/ 1120776 h 2222501"/>
                  <a:gd name="connsiteX128" fmla="*/ 4048125 w 4392611"/>
                  <a:gd name="connsiteY128" fmla="*/ 1016000 h 2222501"/>
                  <a:gd name="connsiteX129" fmla="*/ 4070349 w 4392611"/>
                  <a:gd name="connsiteY129" fmla="*/ 1054100 h 2222501"/>
                  <a:gd name="connsiteX130" fmla="*/ 3919537 w 4392611"/>
                  <a:gd name="connsiteY130" fmla="*/ 1149350 h 2222501"/>
                  <a:gd name="connsiteX131" fmla="*/ 3897311 w 4392611"/>
                  <a:gd name="connsiteY131" fmla="*/ 1109663 h 2222501"/>
                  <a:gd name="connsiteX132" fmla="*/ 346075 w 4392611"/>
                  <a:gd name="connsiteY132" fmla="*/ 1016000 h 2222501"/>
                  <a:gd name="connsiteX133" fmla="*/ 496887 w 4392611"/>
                  <a:gd name="connsiteY133" fmla="*/ 1109663 h 2222501"/>
                  <a:gd name="connsiteX134" fmla="*/ 474663 w 4392611"/>
                  <a:gd name="connsiteY134" fmla="*/ 1149350 h 2222501"/>
                  <a:gd name="connsiteX135" fmla="*/ 323850 w 4392611"/>
                  <a:gd name="connsiteY135" fmla="*/ 1054100 h 2222501"/>
                  <a:gd name="connsiteX136" fmla="*/ 4003675 w 4392611"/>
                  <a:gd name="connsiteY136" fmla="*/ 950913 h 2222501"/>
                  <a:gd name="connsiteX137" fmla="*/ 4029075 w 4392611"/>
                  <a:gd name="connsiteY137" fmla="*/ 990601 h 2222501"/>
                  <a:gd name="connsiteX138" fmla="*/ 3883025 w 4392611"/>
                  <a:gd name="connsiteY138" fmla="*/ 1089026 h 2222501"/>
                  <a:gd name="connsiteX139" fmla="*/ 3857625 w 4392611"/>
                  <a:gd name="connsiteY139" fmla="*/ 1050926 h 2222501"/>
                  <a:gd name="connsiteX140" fmla="*/ 390525 w 4392611"/>
                  <a:gd name="connsiteY140" fmla="*/ 950913 h 2222501"/>
                  <a:gd name="connsiteX141" fmla="*/ 536575 w 4392611"/>
                  <a:gd name="connsiteY141" fmla="*/ 1050926 h 2222501"/>
                  <a:gd name="connsiteX142" fmla="*/ 511175 w 4392611"/>
                  <a:gd name="connsiteY142" fmla="*/ 1089026 h 2222501"/>
                  <a:gd name="connsiteX143" fmla="*/ 365125 w 4392611"/>
                  <a:gd name="connsiteY143" fmla="*/ 990601 h 2222501"/>
                  <a:gd name="connsiteX144" fmla="*/ 3959225 w 4392611"/>
                  <a:gd name="connsiteY144" fmla="*/ 889000 h 2222501"/>
                  <a:gd name="connsiteX145" fmla="*/ 3987799 w 4392611"/>
                  <a:gd name="connsiteY145" fmla="*/ 925513 h 2222501"/>
                  <a:gd name="connsiteX146" fmla="*/ 3843337 w 4392611"/>
                  <a:gd name="connsiteY146" fmla="*/ 1030288 h 2222501"/>
                  <a:gd name="connsiteX147" fmla="*/ 3814763 w 4392611"/>
                  <a:gd name="connsiteY147" fmla="*/ 993775 h 2222501"/>
                  <a:gd name="connsiteX148" fmla="*/ 434975 w 4392611"/>
                  <a:gd name="connsiteY148" fmla="*/ 889000 h 2222501"/>
                  <a:gd name="connsiteX149" fmla="*/ 577851 w 4392611"/>
                  <a:gd name="connsiteY149" fmla="*/ 993775 h 2222501"/>
                  <a:gd name="connsiteX150" fmla="*/ 550863 w 4392611"/>
                  <a:gd name="connsiteY150" fmla="*/ 1030288 h 2222501"/>
                  <a:gd name="connsiteX151" fmla="*/ 406400 w 4392611"/>
                  <a:gd name="connsiteY151" fmla="*/ 925513 h 2222501"/>
                  <a:gd name="connsiteX152" fmla="*/ 3913187 w 4392611"/>
                  <a:gd name="connsiteY152" fmla="*/ 828675 h 2222501"/>
                  <a:gd name="connsiteX153" fmla="*/ 3940175 w 4392611"/>
                  <a:gd name="connsiteY153" fmla="*/ 865188 h 2222501"/>
                  <a:gd name="connsiteX154" fmla="*/ 3802061 w 4392611"/>
                  <a:gd name="connsiteY154" fmla="*/ 974725 h 2222501"/>
                  <a:gd name="connsiteX155" fmla="*/ 3773487 w 4392611"/>
                  <a:gd name="connsiteY155" fmla="*/ 938213 h 2222501"/>
                  <a:gd name="connsiteX156" fmla="*/ 481013 w 4392611"/>
                  <a:gd name="connsiteY156" fmla="*/ 828675 h 2222501"/>
                  <a:gd name="connsiteX157" fmla="*/ 620711 w 4392611"/>
                  <a:gd name="connsiteY157" fmla="*/ 938213 h 2222501"/>
                  <a:gd name="connsiteX158" fmla="*/ 592137 w 4392611"/>
                  <a:gd name="connsiteY158" fmla="*/ 974725 h 2222501"/>
                  <a:gd name="connsiteX159" fmla="*/ 454025 w 4392611"/>
                  <a:gd name="connsiteY159" fmla="*/ 865188 h 2222501"/>
                  <a:gd name="connsiteX160" fmla="*/ 3863975 w 4392611"/>
                  <a:gd name="connsiteY160" fmla="*/ 769938 h 2222501"/>
                  <a:gd name="connsiteX161" fmla="*/ 3894137 w 4392611"/>
                  <a:gd name="connsiteY161" fmla="*/ 804863 h 2222501"/>
                  <a:gd name="connsiteX162" fmla="*/ 3757613 w 4392611"/>
                  <a:gd name="connsiteY162" fmla="*/ 919163 h 2222501"/>
                  <a:gd name="connsiteX163" fmla="*/ 3727451 w 4392611"/>
                  <a:gd name="connsiteY163" fmla="*/ 884238 h 2222501"/>
                  <a:gd name="connsiteX164" fmla="*/ 530225 w 4392611"/>
                  <a:gd name="connsiteY164" fmla="*/ 769938 h 2222501"/>
                  <a:gd name="connsiteX165" fmla="*/ 666749 w 4392611"/>
                  <a:gd name="connsiteY165" fmla="*/ 884238 h 2222501"/>
                  <a:gd name="connsiteX166" fmla="*/ 636587 w 4392611"/>
                  <a:gd name="connsiteY166" fmla="*/ 919163 h 2222501"/>
                  <a:gd name="connsiteX167" fmla="*/ 500063 w 4392611"/>
                  <a:gd name="connsiteY167" fmla="*/ 804863 h 2222501"/>
                  <a:gd name="connsiteX168" fmla="*/ 3813175 w 4392611"/>
                  <a:gd name="connsiteY168" fmla="*/ 712788 h 2222501"/>
                  <a:gd name="connsiteX169" fmla="*/ 3843337 w 4392611"/>
                  <a:gd name="connsiteY169" fmla="*/ 747713 h 2222501"/>
                  <a:gd name="connsiteX170" fmla="*/ 3711575 w 4392611"/>
                  <a:gd name="connsiteY170" fmla="*/ 865188 h 2222501"/>
                  <a:gd name="connsiteX171" fmla="*/ 3681411 w 4392611"/>
                  <a:gd name="connsiteY171" fmla="*/ 830263 h 2222501"/>
                  <a:gd name="connsiteX172" fmla="*/ 581025 w 4392611"/>
                  <a:gd name="connsiteY172" fmla="*/ 712788 h 2222501"/>
                  <a:gd name="connsiteX173" fmla="*/ 712787 w 4392611"/>
                  <a:gd name="connsiteY173" fmla="*/ 830263 h 2222501"/>
                  <a:gd name="connsiteX174" fmla="*/ 682625 w 4392611"/>
                  <a:gd name="connsiteY174" fmla="*/ 865188 h 2222501"/>
                  <a:gd name="connsiteX175" fmla="*/ 550863 w 4392611"/>
                  <a:gd name="connsiteY175" fmla="*/ 747713 h 2222501"/>
                  <a:gd name="connsiteX176" fmla="*/ 3759199 w 4392611"/>
                  <a:gd name="connsiteY176" fmla="*/ 655638 h 2222501"/>
                  <a:gd name="connsiteX177" fmla="*/ 3792537 w 4392611"/>
                  <a:gd name="connsiteY177" fmla="*/ 688976 h 2222501"/>
                  <a:gd name="connsiteX178" fmla="*/ 3663949 w 4392611"/>
                  <a:gd name="connsiteY178" fmla="*/ 812801 h 2222501"/>
                  <a:gd name="connsiteX179" fmla="*/ 3632199 w 4392611"/>
                  <a:gd name="connsiteY179" fmla="*/ 779463 h 2222501"/>
                  <a:gd name="connsiteX180" fmla="*/ 634999 w 4392611"/>
                  <a:gd name="connsiteY180" fmla="*/ 655638 h 2222501"/>
                  <a:gd name="connsiteX181" fmla="*/ 761999 w 4392611"/>
                  <a:gd name="connsiteY181" fmla="*/ 779463 h 2222501"/>
                  <a:gd name="connsiteX182" fmla="*/ 728661 w 4392611"/>
                  <a:gd name="connsiteY182" fmla="*/ 812801 h 2222501"/>
                  <a:gd name="connsiteX183" fmla="*/ 601663 w 4392611"/>
                  <a:gd name="connsiteY183" fmla="*/ 688976 h 2222501"/>
                  <a:gd name="connsiteX184" fmla="*/ 3706813 w 4392611"/>
                  <a:gd name="connsiteY184" fmla="*/ 603250 h 2222501"/>
                  <a:gd name="connsiteX185" fmla="*/ 3738563 w 4392611"/>
                  <a:gd name="connsiteY185" fmla="*/ 635000 h 2222501"/>
                  <a:gd name="connsiteX186" fmla="*/ 3616325 w 4392611"/>
                  <a:gd name="connsiteY186" fmla="*/ 763588 h 2222501"/>
                  <a:gd name="connsiteX187" fmla="*/ 3581399 w 4392611"/>
                  <a:gd name="connsiteY187" fmla="*/ 730250 h 2222501"/>
                  <a:gd name="connsiteX188" fmla="*/ 687387 w 4392611"/>
                  <a:gd name="connsiteY188" fmla="*/ 603250 h 2222501"/>
                  <a:gd name="connsiteX189" fmla="*/ 811211 w 4392611"/>
                  <a:gd name="connsiteY189" fmla="*/ 730250 h 2222501"/>
                  <a:gd name="connsiteX190" fmla="*/ 777875 w 4392611"/>
                  <a:gd name="connsiteY190" fmla="*/ 763588 h 2222501"/>
                  <a:gd name="connsiteX191" fmla="*/ 655637 w 4392611"/>
                  <a:gd name="connsiteY191" fmla="*/ 635000 h 2222501"/>
                  <a:gd name="connsiteX192" fmla="*/ 3648075 w 4392611"/>
                  <a:gd name="connsiteY192" fmla="*/ 552450 h 2222501"/>
                  <a:gd name="connsiteX193" fmla="*/ 3682999 w 4392611"/>
                  <a:gd name="connsiteY193" fmla="*/ 582613 h 2222501"/>
                  <a:gd name="connsiteX194" fmla="*/ 3565525 w 4392611"/>
                  <a:gd name="connsiteY194" fmla="*/ 714375 h 2222501"/>
                  <a:gd name="connsiteX195" fmla="*/ 3530599 w 4392611"/>
                  <a:gd name="connsiteY195" fmla="*/ 684213 h 2222501"/>
                  <a:gd name="connsiteX196" fmla="*/ 746125 w 4392611"/>
                  <a:gd name="connsiteY196" fmla="*/ 552450 h 2222501"/>
                  <a:gd name="connsiteX197" fmla="*/ 863599 w 4392611"/>
                  <a:gd name="connsiteY197" fmla="*/ 684213 h 2222501"/>
                  <a:gd name="connsiteX198" fmla="*/ 828675 w 4392611"/>
                  <a:gd name="connsiteY198" fmla="*/ 714375 h 2222501"/>
                  <a:gd name="connsiteX199" fmla="*/ 711199 w 4392611"/>
                  <a:gd name="connsiteY199" fmla="*/ 582613 h 2222501"/>
                  <a:gd name="connsiteX200" fmla="*/ 3590925 w 4392611"/>
                  <a:gd name="connsiteY200" fmla="*/ 500063 h 2222501"/>
                  <a:gd name="connsiteX201" fmla="*/ 3625851 w 4392611"/>
                  <a:gd name="connsiteY201" fmla="*/ 530226 h 2222501"/>
                  <a:gd name="connsiteX202" fmla="*/ 3511551 w 4392611"/>
                  <a:gd name="connsiteY202" fmla="*/ 668338 h 2222501"/>
                  <a:gd name="connsiteX203" fmla="*/ 3476625 w 4392611"/>
                  <a:gd name="connsiteY203" fmla="*/ 638176 h 2222501"/>
                  <a:gd name="connsiteX204" fmla="*/ 803275 w 4392611"/>
                  <a:gd name="connsiteY204" fmla="*/ 500063 h 2222501"/>
                  <a:gd name="connsiteX205" fmla="*/ 917575 w 4392611"/>
                  <a:gd name="connsiteY205" fmla="*/ 638176 h 2222501"/>
                  <a:gd name="connsiteX206" fmla="*/ 882651 w 4392611"/>
                  <a:gd name="connsiteY206" fmla="*/ 668338 h 2222501"/>
                  <a:gd name="connsiteX207" fmla="*/ 768351 w 4392611"/>
                  <a:gd name="connsiteY207" fmla="*/ 530226 h 2222501"/>
                  <a:gd name="connsiteX208" fmla="*/ 3530599 w 4392611"/>
                  <a:gd name="connsiteY208" fmla="*/ 454025 h 2222501"/>
                  <a:gd name="connsiteX209" fmla="*/ 3567111 w 4392611"/>
                  <a:gd name="connsiteY209" fmla="*/ 482600 h 2222501"/>
                  <a:gd name="connsiteX210" fmla="*/ 3457575 w 4392611"/>
                  <a:gd name="connsiteY210" fmla="*/ 620713 h 2222501"/>
                  <a:gd name="connsiteX211" fmla="*/ 3421063 w 4392611"/>
                  <a:gd name="connsiteY211" fmla="*/ 593725 h 2222501"/>
                  <a:gd name="connsiteX212" fmla="*/ 863599 w 4392611"/>
                  <a:gd name="connsiteY212" fmla="*/ 454025 h 2222501"/>
                  <a:gd name="connsiteX213" fmla="*/ 973137 w 4392611"/>
                  <a:gd name="connsiteY213" fmla="*/ 593725 h 2222501"/>
                  <a:gd name="connsiteX214" fmla="*/ 936625 w 4392611"/>
                  <a:gd name="connsiteY214" fmla="*/ 620713 h 2222501"/>
                  <a:gd name="connsiteX215" fmla="*/ 827087 w 4392611"/>
                  <a:gd name="connsiteY215" fmla="*/ 482600 h 2222501"/>
                  <a:gd name="connsiteX216" fmla="*/ 3470275 w 4392611"/>
                  <a:gd name="connsiteY216" fmla="*/ 407988 h 2222501"/>
                  <a:gd name="connsiteX217" fmla="*/ 3505199 w 4392611"/>
                  <a:gd name="connsiteY217" fmla="*/ 434976 h 2222501"/>
                  <a:gd name="connsiteX218" fmla="*/ 3400425 w 4392611"/>
                  <a:gd name="connsiteY218" fmla="*/ 579438 h 2222501"/>
                  <a:gd name="connsiteX219" fmla="*/ 3365499 w 4392611"/>
                  <a:gd name="connsiteY219" fmla="*/ 552451 h 2222501"/>
                  <a:gd name="connsiteX220" fmla="*/ 923925 w 4392611"/>
                  <a:gd name="connsiteY220" fmla="*/ 407988 h 2222501"/>
                  <a:gd name="connsiteX221" fmla="*/ 1028699 w 4392611"/>
                  <a:gd name="connsiteY221" fmla="*/ 552451 h 2222501"/>
                  <a:gd name="connsiteX222" fmla="*/ 992187 w 4392611"/>
                  <a:gd name="connsiteY222" fmla="*/ 579438 h 2222501"/>
                  <a:gd name="connsiteX223" fmla="*/ 887411 w 4392611"/>
                  <a:gd name="connsiteY223" fmla="*/ 434976 h 2222501"/>
                  <a:gd name="connsiteX224" fmla="*/ 3405187 w 4392611"/>
                  <a:gd name="connsiteY224" fmla="*/ 365125 h 2222501"/>
                  <a:gd name="connsiteX225" fmla="*/ 3444875 w 4392611"/>
                  <a:gd name="connsiteY225" fmla="*/ 390525 h 2222501"/>
                  <a:gd name="connsiteX226" fmla="*/ 3344861 w 4392611"/>
                  <a:gd name="connsiteY226" fmla="*/ 538163 h 2222501"/>
                  <a:gd name="connsiteX227" fmla="*/ 3306763 w 4392611"/>
                  <a:gd name="connsiteY227" fmla="*/ 512763 h 2222501"/>
                  <a:gd name="connsiteX228" fmla="*/ 987425 w 4392611"/>
                  <a:gd name="connsiteY228" fmla="*/ 365125 h 2222501"/>
                  <a:gd name="connsiteX229" fmla="*/ 1087437 w 4392611"/>
                  <a:gd name="connsiteY229" fmla="*/ 512763 h 2222501"/>
                  <a:gd name="connsiteX230" fmla="*/ 1049337 w 4392611"/>
                  <a:gd name="connsiteY230" fmla="*/ 538163 h 2222501"/>
                  <a:gd name="connsiteX231" fmla="*/ 949325 w 4392611"/>
                  <a:gd name="connsiteY231" fmla="*/ 390525 h 2222501"/>
                  <a:gd name="connsiteX232" fmla="*/ 3341687 w 4392611"/>
                  <a:gd name="connsiteY232" fmla="*/ 323850 h 2222501"/>
                  <a:gd name="connsiteX233" fmla="*/ 3379787 w 4392611"/>
                  <a:gd name="connsiteY233" fmla="*/ 347663 h 2222501"/>
                  <a:gd name="connsiteX234" fmla="*/ 3286125 w 4392611"/>
                  <a:gd name="connsiteY234" fmla="*/ 498475 h 2222501"/>
                  <a:gd name="connsiteX235" fmla="*/ 3246437 w 4392611"/>
                  <a:gd name="connsiteY235" fmla="*/ 474663 h 2222501"/>
                  <a:gd name="connsiteX236" fmla="*/ 1052511 w 4392611"/>
                  <a:gd name="connsiteY236" fmla="*/ 323850 h 2222501"/>
                  <a:gd name="connsiteX237" fmla="*/ 1147763 w 4392611"/>
                  <a:gd name="connsiteY237" fmla="*/ 474663 h 2222501"/>
                  <a:gd name="connsiteX238" fmla="*/ 1108075 w 4392611"/>
                  <a:gd name="connsiteY238" fmla="*/ 498475 h 2222501"/>
                  <a:gd name="connsiteX239" fmla="*/ 1014411 w 4392611"/>
                  <a:gd name="connsiteY239" fmla="*/ 347663 h 2222501"/>
                  <a:gd name="connsiteX240" fmla="*/ 3275011 w 4392611"/>
                  <a:gd name="connsiteY240" fmla="*/ 284163 h 2222501"/>
                  <a:gd name="connsiteX241" fmla="*/ 3314699 w 4392611"/>
                  <a:gd name="connsiteY241" fmla="*/ 307976 h 2222501"/>
                  <a:gd name="connsiteX242" fmla="*/ 3225799 w 4392611"/>
                  <a:gd name="connsiteY242" fmla="*/ 460376 h 2222501"/>
                  <a:gd name="connsiteX243" fmla="*/ 3186111 w 4392611"/>
                  <a:gd name="connsiteY243" fmla="*/ 438151 h 2222501"/>
                  <a:gd name="connsiteX244" fmla="*/ 1119187 w 4392611"/>
                  <a:gd name="connsiteY244" fmla="*/ 284163 h 2222501"/>
                  <a:gd name="connsiteX245" fmla="*/ 1208087 w 4392611"/>
                  <a:gd name="connsiteY245" fmla="*/ 438151 h 2222501"/>
                  <a:gd name="connsiteX246" fmla="*/ 1168399 w 4392611"/>
                  <a:gd name="connsiteY246" fmla="*/ 460376 h 2222501"/>
                  <a:gd name="connsiteX247" fmla="*/ 1079499 w 4392611"/>
                  <a:gd name="connsiteY247" fmla="*/ 307976 h 2222501"/>
                  <a:gd name="connsiteX248" fmla="*/ 1185861 w 4392611"/>
                  <a:gd name="connsiteY248" fmla="*/ 247650 h 2222501"/>
                  <a:gd name="connsiteX249" fmla="*/ 1269999 w 4392611"/>
                  <a:gd name="connsiteY249" fmla="*/ 404813 h 2222501"/>
                  <a:gd name="connsiteX250" fmla="*/ 1230311 w 4392611"/>
                  <a:gd name="connsiteY250" fmla="*/ 425450 h 2222501"/>
                  <a:gd name="connsiteX251" fmla="*/ 1147763 w 4392611"/>
                  <a:gd name="connsiteY251" fmla="*/ 269875 h 2222501"/>
                  <a:gd name="connsiteX252" fmla="*/ 3208337 w 4392611"/>
                  <a:gd name="connsiteY252" fmla="*/ 247650 h 2222501"/>
                  <a:gd name="connsiteX253" fmla="*/ 3246437 w 4392611"/>
                  <a:gd name="connsiteY253" fmla="*/ 269875 h 2222501"/>
                  <a:gd name="connsiteX254" fmla="*/ 3163887 w 4392611"/>
                  <a:gd name="connsiteY254" fmla="*/ 425450 h 2222501"/>
                  <a:gd name="connsiteX255" fmla="*/ 3124199 w 4392611"/>
                  <a:gd name="connsiteY255" fmla="*/ 404813 h 2222501"/>
                  <a:gd name="connsiteX256" fmla="*/ 3138487 w 4392611"/>
                  <a:gd name="connsiteY256" fmla="*/ 214313 h 2222501"/>
                  <a:gd name="connsiteX257" fmla="*/ 3179763 w 4392611"/>
                  <a:gd name="connsiteY257" fmla="*/ 233363 h 2222501"/>
                  <a:gd name="connsiteX258" fmla="*/ 3100387 w 4392611"/>
                  <a:gd name="connsiteY258" fmla="*/ 393701 h 2222501"/>
                  <a:gd name="connsiteX259" fmla="*/ 3060699 w 4392611"/>
                  <a:gd name="connsiteY259" fmla="*/ 374651 h 2222501"/>
                  <a:gd name="connsiteX260" fmla="*/ 1254125 w 4392611"/>
                  <a:gd name="connsiteY260" fmla="*/ 214313 h 2222501"/>
                  <a:gd name="connsiteX261" fmla="*/ 1331911 w 4392611"/>
                  <a:gd name="connsiteY261" fmla="*/ 374651 h 2222501"/>
                  <a:gd name="connsiteX262" fmla="*/ 1290637 w 4392611"/>
                  <a:gd name="connsiteY262" fmla="*/ 393701 h 2222501"/>
                  <a:gd name="connsiteX263" fmla="*/ 1214437 w 4392611"/>
                  <a:gd name="connsiteY263" fmla="*/ 233364 h 2222501"/>
                  <a:gd name="connsiteX264" fmla="*/ 3068637 w 4392611"/>
                  <a:gd name="connsiteY264" fmla="*/ 182563 h 2222501"/>
                  <a:gd name="connsiteX265" fmla="*/ 3109911 w 4392611"/>
                  <a:gd name="connsiteY265" fmla="*/ 200026 h 2222501"/>
                  <a:gd name="connsiteX266" fmla="*/ 3038475 w 4392611"/>
                  <a:gd name="connsiteY266" fmla="*/ 363538 h 2222501"/>
                  <a:gd name="connsiteX267" fmla="*/ 2997199 w 4392611"/>
                  <a:gd name="connsiteY267" fmla="*/ 344488 h 2222501"/>
                  <a:gd name="connsiteX268" fmla="*/ 1325561 w 4392611"/>
                  <a:gd name="connsiteY268" fmla="*/ 182563 h 2222501"/>
                  <a:gd name="connsiteX269" fmla="*/ 1396999 w 4392611"/>
                  <a:gd name="connsiteY269" fmla="*/ 344488 h 2222501"/>
                  <a:gd name="connsiteX270" fmla="*/ 1355725 w 4392611"/>
                  <a:gd name="connsiteY270" fmla="*/ 363538 h 2222501"/>
                  <a:gd name="connsiteX271" fmla="*/ 1284287 w 4392611"/>
                  <a:gd name="connsiteY271" fmla="*/ 200026 h 2222501"/>
                  <a:gd name="connsiteX272" fmla="*/ 2998787 w 4392611"/>
                  <a:gd name="connsiteY272" fmla="*/ 153988 h 2222501"/>
                  <a:gd name="connsiteX273" fmla="*/ 3040063 w 4392611"/>
                  <a:gd name="connsiteY273" fmla="*/ 169863 h 2222501"/>
                  <a:gd name="connsiteX274" fmla="*/ 2973387 w 4392611"/>
                  <a:gd name="connsiteY274" fmla="*/ 334963 h 2222501"/>
                  <a:gd name="connsiteX275" fmla="*/ 2932111 w 4392611"/>
                  <a:gd name="connsiteY275" fmla="*/ 319088 h 2222501"/>
                  <a:gd name="connsiteX276" fmla="*/ 1395411 w 4392611"/>
                  <a:gd name="connsiteY276" fmla="*/ 153988 h 2222501"/>
                  <a:gd name="connsiteX277" fmla="*/ 1462087 w 4392611"/>
                  <a:gd name="connsiteY277" fmla="*/ 319088 h 2222501"/>
                  <a:gd name="connsiteX278" fmla="*/ 1420811 w 4392611"/>
                  <a:gd name="connsiteY278" fmla="*/ 334963 h 2222501"/>
                  <a:gd name="connsiteX279" fmla="*/ 1354137 w 4392611"/>
                  <a:gd name="connsiteY279" fmla="*/ 169863 h 2222501"/>
                  <a:gd name="connsiteX280" fmla="*/ 1466851 w 4392611"/>
                  <a:gd name="connsiteY280" fmla="*/ 127001 h 2222501"/>
                  <a:gd name="connsiteX281" fmla="*/ 1527175 w 4392611"/>
                  <a:gd name="connsiteY281" fmla="*/ 293688 h 2222501"/>
                  <a:gd name="connsiteX282" fmla="*/ 1485899 w 4392611"/>
                  <a:gd name="connsiteY282" fmla="*/ 309563 h 2222501"/>
                  <a:gd name="connsiteX283" fmla="*/ 1425575 w 4392611"/>
                  <a:gd name="connsiteY283" fmla="*/ 142875 h 2222501"/>
                  <a:gd name="connsiteX284" fmla="*/ 2927351 w 4392611"/>
                  <a:gd name="connsiteY284" fmla="*/ 127000 h 2222501"/>
                  <a:gd name="connsiteX285" fmla="*/ 2968625 w 4392611"/>
                  <a:gd name="connsiteY285" fmla="*/ 142875 h 2222501"/>
                  <a:gd name="connsiteX286" fmla="*/ 2908299 w 4392611"/>
                  <a:gd name="connsiteY286" fmla="*/ 309563 h 2222501"/>
                  <a:gd name="connsiteX287" fmla="*/ 2867025 w 4392611"/>
                  <a:gd name="connsiteY287" fmla="*/ 293688 h 2222501"/>
                  <a:gd name="connsiteX288" fmla="*/ 1539875 w 4392611"/>
                  <a:gd name="connsiteY288" fmla="*/ 103189 h 2222501"/>
                  <a:gd name="connsiteX289" fmla="*/ 1595437 w 4392611"/>
                  <a:gd name="connsiteY289" fmla="*/ 269876 h 2222501"/>
                  <a:gd name="connsiteX290" fmla="*/ 1550987 w 4392611"/>
                  <a:gd name="connsiteY290" fmla="*/ 284163 h 2222501"/>
                  <a:gd name="connsiteX291" fmla="*/ 1497011 w 4392611"/>
                  <a:gd name="connsiteY291" fmla="*/ 117476 h 2222501"/>
                  <a:gd name="connsiteX292" fmla="*/ 2854325 w 4392611"/>
                  <a:gd name="connsiteY292" fmla="*/ 103188 h 2222501"/>
                  <a:gd name="connsiteX293" fmla="*/ 2897187 w 4392611"/>
                  <a:gd name="connsiteY293" fmla="*/ 117476 h 2222501"/>
                  <a:gd name="connsiteX294" fmla="*/ 2841625 w 4392611"/>
                  <a:gd name="connsiteY294" fmla="*/ 284163 h 2222501"/>
                  <a:gd name="connsiteX295" fmla="*/ 2798763 w 4392611"/>
                  <a:gd name="connsiteY295" fmla="*/ 269876 h 2222501"/>
                  <a:gd name="connsiteX296" fmla="*/ 1612899 w 4392611"/>
                  <a:gd name="connsiteY296" fmla="*/ 79375 h 2222501"/>
                  <a:gd name="connsiteX297" fmla="*/ 1662111 w 4392611"/>
                  <a:gd name="connsiteY297" fmla="*/ 252413 h 2222501"/>
                  <a:gd name="connsiteX298" fmla="*/ 1617663 w 4392611"/>
                  <a:gd name="connsiteY298" fmla="*/ 263525 h 2222501"/>
                  <a:gd name="connsiteX299" fmla="*/ 1570037 w 4392611"/>
                  <a:gd name="connsiteY299" fmla="*/ 93663 h 2222501"/>
                  <a:gd name="connsiteX300" fmla="*/ 2781299 w 4392611"/>
                  <a:gd name="connsiteY300" fmla="*/ 79375 h 2222501"/>
                  <a:gd name="connsiteX301" fmla="*/ 2824163 w 4392611"/>
                  <a:gd name="connsiteY301" fmla="*/ 93663 h 2222501"/>
                  <a:gd name="connsiteX302" fmla="*/ 2776537 w 4392611"/>
                  <a:gd name="connsiteY302" fmla="*/ 263525 h 2222501"/>
                  <a:gd name="connsiteX303" fmla="*/ 2732087 w 4392611"/>
                  <a:gd name="connsiteY303" fmla="*/ 252413 h 2222501"/>
                  <a:gd name="connsiteX304" fmla="*/ 1687511 w 4392611"/>
                  <a:gd name="connsiteY304" fmla="*/ 61914 h 2222501"/>
                  <a:gd name="connsiteX305" fmla="*/ 1731963 w 4392611"/>
                  <a:gd name="connsiteY305" fmla="*/ 233364 h 2222501"/>
                  <a:gd name="connsiteX306" fmla="*/ 1687511 w 4392611"/>
                  <a:gd name="connsiteY306" fmla="*/ 244477 h 2222501"/>
                  <a:gd name="connsiteX307" fmla="*/ 1643063 w 4392611"/>
                  <a:gd name="connsiteY307" fmla="*/ 73026 h 2222501"/>
                  <a:gd name="connsiteX308" fmla="*/ 2706687 w 4392611"/>
                  <a:gd name="connsiteY308" fmla="*/ 61913 h 2222501"/>
                  <a:gd name="connsiteX309" fmla="*/ 2751137 w 4392611"/>
                  <a:gd name="connsiteY309" fmla="*/ 73026 h 2222501"/>
                  <a:gd name="connsiteX310" fmla="*/ 2706687 w 4392611"/>
                  <a:gd name="connsiteY310" fmla="*/ 244476 h 2222501"/>
                  <a:gd name="connsiteX311" fmla="*/ 2662237 w 4392611"/>
                  <a:gd name="connsiteY311" fmla="*/ 233364 h 2222501"/>
                  <a:gd name="connsiteX312" fmla="*/ 1762125 w 4392611"/>
                  <a:gd name="connsiteY312" fmla="*/ 44451 h 2222501"/>
                  <a:gd name="connsiteX313" fmla="*/ 1798637 w 4392611"/>
                  <a:gd name="connsiteY313" fmla="*/ 219075 h 2222501"/>
                  <a:gd name="connsiteX314" fmla="*/ 1755775 w 4392611"/>
                  <a:gd name="connsiteY314" fmla="*/ 228600 h 2222501"/>
                  <a:gd name="connsiteX315" fmla="*/ 1717675 w 4392611"/>
                  <a:gd name="connsiteY315" fmla="*/ 53975 h 2222501"/>
                  <a:gd name="connsiteX316" fmla="*/ 2632075 w 4392611"/>
                  <a:gd name="connsiteY316" fmla="*/ 44450 h 2222501"/>
                  <a:gd name="connsiteX317" fmla="*/ 2676523 w 4392611"/>
                  <a:gd name="connsiteY317" fmla="*/ 53975 h 2222501"/>
                  <a:gd name="connsiteX318" fmla="*/ 2638425 w 4392611"/>
                  <a:gd name="connsiteY318" fmla="*/ 228600 h 2222501"/>
                  <a:gd name="connsiteX319" fmla="*/ 2595563 w 4392611"/>
                  <a:gd name="connsiteY319" fmla="*/ 219075 h 2222501"/>
                  <a:gd name="connsiteX320" fmla="*/ 1838325 w 4392611"/>
                  <a:gd name="connsiteY320" fmla="*/ 30163 h 2222501"/>
                  <a:gd name="connsiteX321" fmla="*/ 1868487 w 4392611"/>
                  <a:gd name="connsiteY321" fmla="*/ 204788 h 2222501"/>
                  <a:gd name="connsiteX322" fmla="*/ 1824037 w 4392611"/>
                  <a:gd name="connsiteY322" fmla="*/ 214313 h 2222501"/>
                  <a:gd name="connsiteX323" fmla="*/ 1793875 w 4392611"/>
                  <a:gd name="connsiteY323" fmla="*/ 38101 h 2222501"/>
                  <a:gd name="connsiteX324" fmla="*/ 2555875 w 4392611"/>
                  <a:gd name="connsiteY324" fmla="*/ 30163 h 2222501"/>
                  <a:gd name="connsiteX325" fmla="*/ 2600323 w 4392611"/>
                  <a:gd name="connsiteY325" fmla="*/ 38101 h 2222501"/>
                  <a:gd name="connsiteX326" fmla="*/ 2570161 w 4392611"/>
                  <a:gd name="connsiteY326" fmla="*/ 214313 h 2222501"/>
                  <a:gd name="connsiteX327" fmla="*/ 2525711 w 4392611"/>
                  <a:gd name="connsiteY327" fmla="*/ 204788 h 2222501"/>
                  <a:gd name="connsiteX328" fmla="*/ 1912937 w 4392611"/>
                  <a:gd name="connsiteY328" fmla="*/ 19051 h 2222501"/>
                  <a:gd name="connsiteX329" fmla="*/ 1938337 w 4392611"/>
                  <a:gd name="connsiteY329" fmla="*/ 195263 h 2222501"/>
                  <a:gd name="connsiteX330" fmla="*/ 1893887 w 4392611"/>
                  <a:gd name="connsiteY330" fmla="*/ 203200 h 2222501"/>
                  <a:gd name="connsiteX331" fmla="*/ 1868487 w 4392611"/>
                  <a:gd name="connsiteY331" fmla="*/ 26988 h 2222501"/>
                  <a:gd name="connsiteX332" fmla="*/ 2479675 w 4392611"/>
                  <a:gd name="connsiteY332" fmla="*/ 19050 h 2222501"/>
                  <a:gd name="connsiteX333" fmla="*/ 2525711 w 4392611"/>
                  <a:gd name="connsiteY333" fmla="*/ 26988 h 2222501"/>
                  <a:gd name="connsiteX334" fmla="*/ 2500311 w 4392611"/>
                  <a:gd name="connsiteY334" fmla="*/ 203200 h 2222501"/>
                  <a:gd name="connsiteX335" fmla="*/ 2455863 w 4392611"/>
                  <a:gd name="connsiteY335" fmla="*/ 195263 h 2222501"/>
                  <a:gd name="connsiteX336" fmla="*/ 1989137 w 4392611"/>
                  <a:gd name="connsiteY336" fmla="*/ 9525 h 2222501"/>
                  <a:gd name="connsiteX337" fmla="*/ 2008187 w 4392611"/>
                  <a:gd name="connsiteY337" fmla="*/ 188913 h 2222501"/>
                  <a:gd name="connsiteX338" fmla="*/ 1963737 w 4392611"/>
                  <a:gd name="connsiteY338" fmla="*/ 193675 h 2222501"/>
                  <a:gd name="connsiteX339" fmla="*/ 1944687 w 4392611"/>
                  <a:gd name="connsiteY339" fmla="*/ 17463 h 2222501"/>
                  <a:gd name="connsiteX340" fmla="*/ 2405063 w 4392611"/>
                  <a:gd name="connsiteY340" fmla="*/ 9525 h 2222501"/>
                  <a:gd name="connsiteX341" fmla="*/ 2449511 w 4392611"/>
                  <a:gd name="connsiteY341" fmla="*/ 17463 h 2222501"/>
                  <a:gd name="connsiteX342" fmla="*/ 2430463 w 4392611"/>
                  <a:gd name="connsiteY342" fmla="*/ 193675 h 2222501"/>
                  <a:gd name="connsiteX343" fmla="*/ 2386011 w 4392611"/>
                  <a:gd name="connsiteY343" fmla="*/ 188913 h 2222501"/>
                  <a:gd name="connsiteX344" fmla="*/ 2065337 w 4392611"/>
                  <a:gd name="connsiteY344" fmla="*/ 4764 h 2222501"/>
                  <a:gd name="connsiteX345" fmla="*/ 2079625 w 4392611"/>
                  <a:gd name="connsiteY345" fmla="*/ 182564 h 2222501"/>
                  <a:gd name="connsiteX346" fmla="*/ 2033587 w 4392611"/>
                  <a:gd name="connsiteY346" fmla="*/ 187326 h 2222501"/>
                  <a:gd name="connsiteX347" fmla="*/ 2022475 w 4392611"/>
                  <a:gd name="connsiteY347" fmla="*/ 7938 h 2222501"/>
                  <a:gd name="connsiteX348" fmla="*/ 2328863 w 4392611"/>
                  <a:gd name="connsiteY348" fmla="*/ 4763 h 2222501"/>
                  <a:gd name="connsiteX349" fmla="*/ 2371725 w 4392611"/>
                  <a:gd name="connsiteY349" fmla="*/ 7938 h 2222501"/>
                  <a:gd name="connsiteX350" fmla="*/ 2360613 w 4392611"/>
                  <a:gd name="connsiteY350" fmla="*/ 187326 h 2222501"/>
                  <a:gd name="connsiteX351" fmla="*/ 2314575 w 4392611"/>
                  <a:gd name="connsiteY351" fmla="*/ 182564 h 2222501"/>
                  <a:gd name="connsiteX352" fmla="*/ 2098675 w 4392611"/>
                  <a:gd name="connsiteY352" fmla="*/ 3175 h 2222501"/>
                  <a:gd name="connsiteX353" fmla="*/ 2143125 w 4392611"/>
                  <a:gd name="connsiteY353" fmla="*/ 3175 h 2222501"/>
                  <a:gd name="connsiteX354" fmla="*/ 2149475 w 4392611"/>
                  <a:gd name="connsiteY354" fmla="*/ 179388 h 2222501"/>
                  <a:gd name="connsiteX355" fmla="*/ 2103437 w 4392611"/>
                  <a:gd name="connsiteY355" fmla="*/ 182563 h 2222501"/>
                  <a:gd name="connsiteX356" fmla="*/ 2251075 w 4392611"/>
                  <a:gd name="connsiteY356" fmla="*/ 3175 h 2222501"/>
                  <a:gd name="connsiteX357" fmla="*/ 2295525 w 4392611"/>
                  <a:gd name="connsiteY357" fmla="*/ 3175 h 2222501"/>
                  <a:gd name="connsiteX358" fmla="*/ 2290763 w 4392611"/>
                  <a:gd name="connsiteY358" fmla="*/ 182563 h 2222501"/>
                  <a:gd name="connsiteX359" fmla="*/ 2244725 w 4392611"/>
                  <a:gd name="connsiteY359" fmla="*/ 179388 h 2222501"/>
                  <a:gd name="connsiteX360" fmla="*/ 2174875 w 4392611"/>
                  <a:gd name="connsiteY360" fmla="*/ 0 h 2222501"/>
                  <a:gd name="connsiteX361" fmla="*/ 2219325 w 4392611"/>
                  <a:gd name="connsiteY361" fmla="*/ 0 h 2222501"/>
                  <a:gd name="connsiteX362" fmla="*/ 2219325 w 4392611"/>
                  <a:gd name="connsiteY362" fmla="*/ 179388 h 2222501"/>
                  <a:gd name="connsiteX363" fmla="*/ 2174875 w 4392611"/>
                  <a:gd name="connsiteY363" fmla="*/ 179388 h 222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Lst>
                <a:rect l="l" t="t" r="r" b="b"/>
                <a:pathLst>
                  <a:path w="4392611" h="2222501">
                    <a:moveTo>
                      <a:pt x="4214811" y="2179638"/>
                    </a:moveTo>
                    <a:lnTo>
                      <a:pt x="4392611" y="2179638"/>
                    </a:lnTo>
                    <a:lnTo>
                      <a:pt x="4392611" y="2222501"/>
                    </a:lnTo>
                    <a:lnTo>
                      <a:pt x="4214811" y="2222501"/>
                    </a:lnTo>
                    <a:close/>
                    <a:moveTo>
                      <a:pt x="0" y="2179638"/>
                    </a:moveTo>
                    <a:lnTo>
                      <a:pt x="179387" y="2179638"/>
                    </a:lnTo>
                    <a:lnTo>
                      <a:pt x="179387" y="2222501"/>
                    </a:lnTo>
                    <a:lnTo>
                      <a:pt x="0" y="2222501"/>
                    </a:lnTo>
                    <a:close/>
                    <a:moveTo>
                      <a:pt x="4391023" y="2101850"/>
                    </a:moveTo>
                    <a:lnTo>
                      <a:pt x="4391023" y="2146301"/>
                    </a:lnTo>
                    <a:lnTo>
                      <a:pt x="4214811" y="2154238"/>
                    </a:lnTo>
                    <a:lnTo>
                      <a:pt x="4211637" y="2106613"/>
                    </a:lnTo>
                    <a:close/>
                    <a:moveTo>
                      <a:pt x="3175" y="2101850"/>
                    </a:moveTo>
                    <a:lnTo>
                      <a:pt x="180975" y="2106613"/>
                    </a:lnTo>
                    <a:lnTo>
                      <a:pt x="179387" y="2154238"/>
                    </a:lnTo>
                    <a:lnTo>
                      <a:pt x="3175" y="2146301"/>
                    </a:lnTo>
                    <a:close/>
                    <a:moveTo>
                      <a:pt x="4386263" y="2025650"/>
                    </a:moveTo>
                    <a:lnTo>
                      <a:pt x="4389437" y="2070101"/>
                    </a:lnTo>
                    <a:lnTo>
                      <a:pt x="4211637" y="2084388"/>
                    </a:lnTo>
                    <a:lnTo>
                      <a:pt x="4208463" y="2036763"/>
                    </a:lnTo>
                    <a:close/>
                    <a:moveTo>
                      <a:pt x="7937" y="2025650"/>
                    </a:moveTo>
                    <a:lnTo>
                      <a:pt x="185737" y="2036763"/>
                    </a:lnTo>
                    <a:lnTo>
                      <a:pt x="180975" y="2084388"/>
                    </a:lnTo>
                    <a:lnTo>
                      <a:pt x="4762" y="2070101"/>
                    </a:lnTo>
                    <a:close/>
                    <a:moveTo>
                      <a:pt x="4376737" y="1949450"/>
                    </a:moveTo>
                    <a:lnTo>
                      <a:pt x="4381499" y="1992313"/>
                    </a:lnTo>
                    <a:lnTo>
                      <a:pt x="4205287" y="2011363"/>
                    </a:lnTo>
                    <a:lnTo>
                      <a:pt x="4200525" y="1966913"/>
                    </a:lnTo>
                    <a:close/>
                    <a:moveTo>
                      <a:pt x="17463" y="1949450"/>
                    </a:moveTo>
                    <a:lnTo>
                      <a:pt x="193675" y="1966913"/>
                    </a:lnTo>
                    <a:lnTo>
                      <a:pt x="188913" y="2011363"/>
                    </a:lnTo>
                    <a:lnTo>
                      <a:pt x="9525" y="1992313"/>
                    </a:lnTo>
                    <a:close/>
                    <a:moveTo>
                      <a:pt x="4367213" y="1871663"/>
                    </a:moveTo>
                    <a:lnTo>
                      <a:pt x="4375151" y="1916113"/>
                    </a:lnTo>
                    <a:lnTo>
                      <a:pt x="4198937" y="1941513"/>
                    </a:lnTo>
                    <a:lnTo>
                      <a:pt x="4190999" y="1897063"/>
                    </a:lnTo>
                    <a:close/>
                    <a:moveTo>
                      <a:pt x="26987" y="1871663"/>
                    </a:moveTo>
                    <a:lnTo>
                      <a:pt x="203200" y="1897063"/>
                    </a:lnTo>
                    <a:lnTo>
                      <a:pt x="195263" y="1941513"/>
                    </a:lnTo>
                    <a:lnTo>
                      <a:pt x="19050" y="1916113"/>
                    </a:lnTo>
                    <a:close/>
                    <a:moveTo>
                      <a:pt x="4356099" y="1797050"/>
                    </a:moveTo>
                    <a:lnTo>
                      <a:pt x="4362449" y="1841500"/>
                    </a:lnTo>
                    <a:lnTo>
                      <a:pt x="4189411" y="1871663"/>
                    </a:lnTo>
                    <a:lnTo>
                      <a:pt x="4179887" y="1828800"/>
                    </a:lnTo>
                    <a:close/>
                    <a:moveTo>
                      <a:pt x="38099" y="1797050"/>
                    </a:moveTo>
                    <a:lnTo>
                      <a:pt x="214312" y="1828800"/>
                    </a:lnTo>
                    <a:lnTo>
                      <a:pt x="204787" y="1871663"/>
                    </a:lnTo>
                    <a:lnTo>
                      <a:pt x="30162" y="1841500"/>
                    </a:lnTo>
                    <a:close/>
                    <a:moveTo>
                      <a:pt x="4340225" y="1720850"/>
                    </a:moveTo>
                    <a:lnTo>
                      <a:pt x="4349751" y="1765300"/>
                    </a:lnTo>
                    <a:lnTo>
                      <a:pt x="4175125" y="1801813"/>
                    </a:lnTo>
                    <a:lnTo>
                      <a:pt x="4165599" y="1758950"/>
                    </a:lnTo>
                    <a:close/>
                    <a:moveTo>
                      <a:pt x="53975" y="1720850"/>
                    </a:moveTo>
                    <a:lnTo>
                      <a:pt x="228600" y="1758950"/>
                    </a:lnTo>
                    <a:lnTo>
                      <a:pt x="219075" y="1801813"/>
                    </a:lnTo>
                    <a:lnTo>
                      <a:pt x="44450" y="1765300"/>
                    </a:lnTo>
                    <a:close/>
                    <a:moveTo>
                      <a:pt x="4321175" y="1646238"/>
                    </a:moveTo>
                    <a:lnTo>
                      <a:pt x="4332287" y="1690688"/>
                    </a:lnTo>
                    <a:lnTo>
                      <a:pt x="4160837" y="1735138"/>
                    </a:lnTo>
                    <a:lnTo>
                      <a:pt x="4149725" y="1690688"/>
                    </a:lnTo>
                    <a:close/>
                    <a:moveTo>
                      <a:pt x="73025" y="1646238"/>
                    </a:moveTo>
                    <a:lnTo>
                      <a:pt x="244475" y="1690688"/>
                    </a:lnTo>
                    <a:lnTo>
                      <a:pt x="233363" y="1735138"/>
                    </a:lnTo>
                    <a:lnTo>
                      <a:pt x="60325" y="1690688"/>
                    </a:lnTo>
                    <a:close/>
                    <a:moveTo>
                      <a:pt x="4300537" y="1571625"/>
                    </a:moveTo>
                    <a:lnTo>
                      <a:pt x="4314825" y="1616075"/>
                    </a:lnTo>
                    <a:lnTo>
                      <a:pt x="4143375" y="1665288"/>
                    </a:lnTo>
                    <a:lnTo>
                      <a:pt x="4130675" y="1620838"/>
                    </a:lnTo>
                    <a:close/>
                    <a:moveTo>
                      <a:pt x="93663" y="1571625"/>
                    </a:moveTo>
                    <a:lnTo>
                      <a:pt x="263525" y="1620838"/>
                    </a:lnTo>
                    <a:lnTo>
                      <a:pt x="250825" y="1665288"/>
                    </a:lnTo>
                    <a:lnTo>
                      <a:pt x="79375" y="1616075"/>
                    </a:lnTo>
                    <a:close/>
                    <a:moveTo>
                      <a:pt x="4276725" y="1500188"/>
                    </a:moveTo>
                    <a:lnTo>
                      <a:pt x="4291011" y="1541463"/>
                    </a:lnTo>
                    <a:lnTo>
                      <a:pt x="4124325" y="1598613"/>
                    </a:lnTo>
                    <a:lnTo>
                      <a:pt x="4108451" y="1554163"/>
                    </a:lnTo>
                    <a:close/>
                    <a:moveTo>
                      <a:pt x="117475" y="1500188"/>
                    </a:moveTo>
                    <a:lnTo>
                      <a:pt x="284162" y="1554163"/>
                    </a:lnTo>
                    <a:lnTo>
                      <a:pt x="269875" y="1598613"/>
                    </a:lnTo>
                    <a:lnTo>
                      <a:pt x="103187" y="1541463"/>
                    </a:lnTo>
                    <a:close/>
                    <a:moveTo>
                      <a:pt x="4251325" y="1428750"/>
                    </a:moveTo>
                    <a:lnTo>
                      <a:pt x="4268787" y="1470025"/>
                    </a:lnTo>
                    <a:lnTo>
                      <a:pt x="4100511" y="1530350"/>
                    </a:lnTo>
                    <a:lnTo>
                      <a:pt x="4084637" y="1489075"/>
                    </a:lnTo>
                    <a:close/>
                    <a:moveTo>
                      <a:pt x="142875" y="1428750"/>
                    </a:moveTo>
                    <a:lnTo>
                      <a:pt x="309562" y="1489075"/>
                    </a:lnTo>
                    <a:lnTo>
                      <a:pt x="293687" y="1530350"/>
                    </a:lnTo>
                    <a:lnTo>
                      <a:pt x="125412" y="1470025"/>
                    </a:lnTo>
                    <a:close/>
                    <a:moveTo>
                      <a:pt x="4224337" y="1355725"/>
                    </a:moveTo>
                    <a:lnTo>
                      <a:pt x="4240211" y="1398588"/>
                    </a:lnTo>
                    <a:lnTo>
                      <a:pt x="4075111" y="1465263"/>
                    </a:lnTo>
                    <a:lnTo>
                      <a:pt x="4059237" y="1423988"/>
                    </a:lnTo>
                    <a:close/>
                    <a:moveTo>
                      <a:pt x="169862" y="1355725"/>
                    </a:moveTo>
                    <a:lnTo>
                      <a:pt x="334962" y="1423988"/>
                    </a:lnTo>
                    <a:lnTo>
                      <a:pt x="315912" y="1465263"/>
                    </a:lnTo>
                    <a:lnTo>
                      <a:pt x="153987" y="1398588"/>
                    </a:lnTo>
                    <a:close/>
                    <a:moveTo>
                      <a:pt x="4194175" y="1285875"/>
                    </a:moveTo>
                    <a:lnTo>
                      <a:pt x="4211637" y="1328738"/>
                    </a:lnTo>
                    <a:lnTo>
                      <a:pt x="4049711" y="1400175"/>
                    </a:lnTo>
                    <a:lnTo>
                      <a:pt x="4030663" y="1358900"/>
                    </a:lnTo>
                    <a:close/>
                    <a:moveTo>
                      <a:pt x="200025" y="1285875"/>
                    </a:moveTo>
                    <a:lnTo>
                      <a:pt x="361950" y="1358900"/>
                    </a:lnTo>
                    <a:lnTo>
                      <a:pt x="344487" y="1400175"/>
                    </a:lnTo>
                    <a:lnTo>
                      <a:pt x="180975" y="1328738"/>
                    </a:lnTo>
                    <a:close/>
                    <a:moveTo>
                      <a:pt x="4160837" y="1216025"/>
                    </a:moveTo>
                    <a:lnTo>
                      <a:pt x="4179887" y="1258888"/>
                    </a:lnTo>
                    <a:lnTo>
                      <a:pt x="4019549" y="1335088"/>
                    </a:lnTo>
                    <a:lnTo>
                      <a:pt x="4000499" y="1293813"/>
                    </a:lnTo>
                    <a:close/>
                    <a:moveTo>
                      <a:pt x="233362" y="1216025"/>
                    </a:moveTo>
                    <a:lnTo>
                      <a:pt x="392112" y="1293813"/>
                    </a:lnTo>
                    <a:lnTo>
                      <a:pt x="374649" y="1335088"/>
                    </a:lnTo>
                    <a:lnTo>
                      <a:pt x="214312" y="1258888"/>
                    </a:lnTo>
                    <a:close/>
                    <a:moveTo>
                      <a:pt x="4124325" y="1149350"/>
                    </a:moveTo>
                    <a:lnTo>
                      <a:pt x="4144963" y="1189038"/>
                    </a:lnTo>
                    <a:lnTo>
                      <a:pt x="3989387" y="1273175"/>
                    </a:lnTo>
                    <a:lnTo>
                      <a:pt x="3968751" y="1233488"/>
                    </a:lnTo>
                    <a:close/>
                    <a:moveTo>
                      <a:pt x="269874" y="1149350"/>
                    </a:moveTo>
                    <a:lnTo>
                      <a:pt x="425449" y="1233488"/>
                    </a:lnTo>
                    <a:lnTo>
                      <a:pt x="404812" y="1273175"/>
                    </a:lnTo>
                    <a:lnTo>
                      <a:pt x="246062" y="1189038"/>
                    </a:lnTo>
                    <a:close/>
                    <a:moveTo>
                      <a:pt x="4086225" y="1081088"/>
                    </a:moveTo>
                    <a:lnTo>
                      <a:pt x="4110037" y="1120776"/>
                    </a:lnTo>
                    <a:lnTo>
                      <a:pt x="3954463" y="1209676"/>
                    </a:lnTo>
                    <a:lnTo>
                      <a:pt x="3933825" y="1169988"/>
                    </a:lnTo>
                    <a:close/>
                    <a:moveTo>
                      <a:pt x="306387" y="1081088"/>
                    </a:moveTo>
                    <a:lnTo>
                      <a:pt x="460375" y="1169988"/>
                    </a:lnTo>
                    <a:lnTo>
                      <a:pt x="436561" y="1209676"/>
                    </a:lnTo>
                    <a:lnTo>
                      <a:pt x="284162" y="1120776"/>
                    </a:lnTo>
                    <a:close/>
                    <a:moveTo>
                      <a:pt x="4048125" y="1016000"/>
                    </a:moveTo>
                    <a:lnTo>
                      <a:pt x="4070349" y="1054100"/>
                    </a:lnTo>
                    <a:lnTo>
                      <a:pt x="3919537" y="1149350"/>
                    </a:lnTo>
                    <a:lnTo>
                      <a:pt x="3897311" y="1109663"/>
                    </a:lnTo>
                    <a:close/>
                    <a:moveTo>
                      <a:pt x="346075" y="1016000"/>
                    </a:moveTo>
                    <a:lnTo>
                      <a:pt x="496887" y="1109663"/>
                    </a:lnTo>
                    <a:lnTo>
                      <a:pt x="474663" y="1149350"/>
                    </a:lnTo>
                    <a:lnTo>
                      <a:pt x="323850" y="1054100"/>
                    </a:lnTo>
                    <a:close/>
                    <a:moveTo>
                      <a:pt x="4003675" y="950913"/>
                    </a:moveTo>
                    <a:lnTo>
                      <a:pt x="4029075" y="990601"/>
                    </a:lnTo>
                    <a:lnTo>
                      <a:pt x="3883025" y="1089026"/>
                    </a:lnTo>
                    <a:lnTo>
                      <a:pt x="3857625" y="1050926"/>
                    </a:lnTo>
                    <a:close/>
                    <a:moveTo>
                      <a:pt x="390525" y="950913"/>
                    </a:moveTo>
                    <a:lnTo>
                      <a:pt x="536575" y="1050926"/>
                    </a:lnTo>
                    <a:lnTo>
                      <a:pt x="511175" y="1089026"/>
                    </a:lnTo>
                    <a:lnTo>
                      <a:pt x="365125" y="990601"/>
                    </a:lnTo>
                    <a:close/>
                    <a:moveTo>
                      <a:pt x="3959225" y="889000"/>
                    </a:moveTo>
                    <a:lnTo>
                      <a:pt x="3987799" y="925513"/>
                    </a:lnTo>
                    <a:lnTo>
                      <a:pt x="3843337" y="1030288"/>
                    </a:lnTo>
                    <a:lnTo>
                      <a:pt x="3814763" y="993775"/>
                    </a:lnTo>
                    <a:close/>
                    <a:moveTo>
                      <a:pt x="434975" y="889000"/>
                    </a:moveTo>
                    <a:lnTo>
                      <a:pt x="577851" y="993775"/>
                    </a:lnTo>
                    <a:lnTo>
                      <a:pt x="550863" y="1030288"/>
                    </a:lnTo>
                    <a:lnTo>
                      <a:pt x="406400" y="925513"/>
                    </a:lnTo>
                    <a:close/>
                    <a:moveTo>
                      <a:pt x="3913187" y="828675"/>
                    </a:moveTo>
                    <a:lnTo>
                      <a:pt x="3940175" y="865188"/>
                    </a:lnTo>
                    <a:lnTo>
                      <a:pt x="3802061" y="974725"/>
                    </a:lnTo>
                    <a:lnTo>
                      <a:pt x="3773487" y="938213"/>
                    </a:lnTo>
                    <a:close/>
                    <a:moveTo>
                      <a:pt x="481013" y="828675"/>
                    </a:moveTo>
                    <a:lnTo>
                      <a:pt x="620711" y="938213"/>
                    </a:lnTo>
                    <a:lnTo>
                      <a:pt x="592137" y="974725"/>
                    </a:lnTo>
                    <a:lnTo>
                      <a:pt x="454025" y="865188"/>
                    </a:lnTo>
                    <a:close/>
                    <a:moveTo>
                      <a:pt x="3863975" y="769938"/>
                    </a:moveTo>
                    <a:lnTo>
                      <a:pt x="3894137" y="804863"/>
                    </a:lnTo>
                    <a:lnTo>
                      <a:pt x="3757613" y="919163"/>
                    </a:lnTo>
                    <a:lnTo>
                      <a:pt x="3727451" y="884238"/>
                    </a:lnTo>
                    <a:close/>
                    <a:moveTo>
                      <a:pt x="530225" y="769938"/>
                    </a:moveTo>
                    <a:lnTo>
                      <a:pt x="666749" y="884238"/>
                    </a:lnTo>
                    <a:lnTo>
                      <a:pt x="636587" y="919163"/>
                    </a:lnTo>
                    <a:lnTo>
                      <a:pt x="500063" y="804863"/>
                    </a:lnTo>
                    <a:close/>
                    <a:moveTo>
                      <a:pt x="3813175" y="712788"/>
                    </a:moveTo>
                    <a:lnTo>
                      <a:pt x="3843337" y="747713"/>
                    </a:lnTo>
                    <a:lnTo>
                      <a:pt x="3711575" y="865188"/>
                    </a:lnTo>
                    <a:lnTo>
                      <a:pt x="3681411" y="830263"/>
                    </a:lnTo>
                    <a:close/>
                    <a:moveTo>
                      <a:pt x="581025" y="712788"/>
                    </a:moveTo>
                    <a:lnTo>
                      <a:pt x="712787" y="830263"/>
                    </a:lnTo>
                    <a:lnTo>
                      <a:pt x="682625" y="865188"/>
                    </a:lnTo>
                    <a:lnTo>
                      <a:pt x="550863" y="747713"/>
                    </a:lnTo>
                    <a:close/>
                    <a:moveTo>
                      <a:pt x="3759199" y="655638"/>
                    </a:moveTo>
                    <a:lnTo>
                      <a:pt x="3792537" y="688976"/>
                    </a:lnTo>
                    <a:lnTo>
                      <a:pt x="3663949" y="812801"/>
                    </a:lnTo>
                    <a:lnTo>
                      <a:pt x="3632199" y="779463"/>
                    </a:lnTo>
                    <a:close/>
                    <a:moveTo>
                      <a:pt x="634999" y="655638"/>
                    </a:moveTo>
                    <a:lnTo>
                      <a:pt x="761999" y="779463"/>
                    </a:lnTo>
                    <a:lnTo>
                      <a:pt x="728661" y="812801"/>
                    </a:lnTo>
                    <a:lnTo>
                      <a:pt x="601663" y="688976"/>
                    </a:lnTo>
                    <a:close/>
                    <a:moveTo>
                      <a:pt x="3706813" y="603250"/>
                    </a:moveTo>
                    <a:lnTo>
                      <a:pt x="3738563" y="635000"/>
                    </a:lnTo>
                    <a:lnTo>
                      <a:pt x="3616325" y="763588"/>
                    </a:lnTo>
                    <a:lnTo>
                      <a:pt x="3581399" y="730250"/>
                    </a:lnTo>
                    <a:close/>
                    <a:moveTo>
                      <a:pt x="687387" y="603250"/>
                    </a:moveTo>
                    <a:lnTo>
                      <a:pt x="811211" y="730250"/>
                    </a:lnTo>
                    <a:lnTo>
                      <a:pt x="777875" y="763588"/>
                    </a:lnTo>
                    <a:lnTo>
                      <a:pt x="655637" y="635000"/>
                    </a:lnTo>
                    <a:close/>
                    <a:moveTo>
                      <a:pt x="3648075" y="552450"/>
                    </a:moveTo>
                    <a:lnTo>
                      <a:pt x="3682999" y="582613"/>
                    </a:lnTo>
                    <a:lnTo>
                      <a:pt x="3565525" y="714375"/>
                    </a:lnTo>
                    <a:lnTo>
                      <a:pt x="3530599" y="684213"/>
                    </a:lnTo>
                    <a:close/>
                    <a:moveTo>
                      <a:pt x="746125" y="552450"/>
                    </a:moveTo>
                    <a:lnTo>
                      <a:pt x="863599" y="684213"/>
                    </a:lnTo>
                    <a:lnTo>
                      <a:pt x="828675" y="714375"/>
                    </a:lnTo>
                    <a:lnTo>
                      <a:pt x="711199" y="582613"/>
                    </a:lnTo>
                    <a:close/>
                    <a:moveTo>
                      <a:pt x="3590925" y="500063"/>
                    </a:moveTo>
                    <a:lnTo>
                      <a:pt x="3625851" y="530226"/>
                    </a:lnTo>
                    <a:lnTo>
                      <a:pt x="3511551" y="668338"/>
                    </a:lnTo>
                    <a:lnTo>
                      <a:pt x="3476625" y="638176"/>
                    </a:lnTo>
                    <a:close/>
                    <a:moveTo>
                      <a:pt x="803275" y="500063"/>
                    </a:moveTo>
                    <a:lnTo>
                      <a:pt x="917575" y="638176"/>
                    </a:lnTo>
                    <a:lnTo>
                      <a:pt x="882651" y="668338"/>
                    </a:lnTo>
                    <a:lnTo>
                      <a:pt x="768351" y="530226"/>
                    </a:lnTo>
                    <a:close/>
                    <a:moveTo>
                      <a:pt x="3530599" y="454025"/>
                    </a:moveTo>
                    <a:lnTo>
                      <a:pt x="3567111" y="482600"/>
                    </a:lnTo>
                    <a:lnTo>
                      <a:pt x="3457575" y="620713"/>
                    </a:lnTo>
                    <a:lnTo>
                      <a:pt x="3421063" y="593725"/>
                    </a:lnTo>
                    <a:close/>
                    <a:moveTo>
                      <a:pt x="863599" y="454025"/>
                    </a:moveTo>
                    <a:lnTo>
                      <a:pt x="973137" y="593725"/>
                    </a:lnTo>
                    <a:lnTo>
                      <a:pt x="936625" y="620713"/>
                    </a:lnTo>
                    <a:lnTo>
                      <a:pt x="827087" y="482600"/>
                    </a:lnTo>
                    <a:close/>
                    <a:moveTo>
                      <a:pt x="3470275" y="407988"/>
                    </a:moveTo>
                    <a:lnTo>
                      <a:pt x="3505199" y="434976"/>
                    </a:lnTo>
                    <a:lnTo>
                      <a:pt x="3400425" y="579438"/>
                    </a:lnTo>
                    <a:lnTo>
                      <a:pt x="3365499" y="552451"/>
                    </a:lnTo>
                    <a:close/>
                    <a:moveTo>
                      <a:pt x="923925" y="407988"/>
                    </a:moveTo>
                    <a:lnTo>
                      <a:pt x="1028699" y="552451"/>
                    </a:lnTo>
                    <a:lnTo>
                      <a:pt x="992187" y="579438"/>
                    </a:lnTo>
                    <a:lnTo>
                      <a:pt x="887411" y="434976"/>
                    </a:lnTo>
                    <a:close/>
                    <a:moveTo>
                      <a:pt x="3405187" y="365125"/>
                    </a:moveTo>
                    <a:lnTo>
                      <a:pt x="3444875" y="390525"/>
                    </a:lnTo>
                    <a:lnTo>
                      <a:pt x="3344861" y="538163"/>
                    </a:lnTo>
                    <a:lnTo>
                      <a:pt x="3306763" y="512763"/>
                    </a:lnTo>
                    <a:close/>
                    <a:moveTo>
                      <a:pt x="987425" y="365125"/>
                    </a:moveTo>
                    <a:lnTo>
                      <a:pt x="1087437" y="512763"/>
                    </a:lnTo>
                    <a:lnTo>
                      <a:pt x="1049337" y="538163"/>
                    </a:lnTo>
                    <a:lnTo>
                      <a:pt x="949325" y="390525"/>
                    </a:lnTo>
                    <a:close/>
                    <a:moveTo>
                      <a:pt x="3341687" y="323850"/>
                    </a:moveTo>
                    <a:lnTo>
                      <a:pt x="3379787" y="347663"/>
                    </a:lnTo>
                    <a:lnTo>
                      <a:pt x="3286125" y="498475"/>
                    </a:lnTo>
                    <a:lnTo>
                      <a:pt x="3246437" y="474663"/>
                    </a:lnTo>
                    <a:close/>
                    <a:moveTo>
                      <a:pt x="1052511" y="323850"/>
                    </a:moveTo>
                    <a:lnTo>
                      <a:pt x="1147763" y="474663"/>
                    </a:lnTo>
                    <a:lnTo>
                      <a:pt x="1108075" y="498475"/>
                    </a:lnTo>
                    <a:lnTo>
                      <a:pt x="1014411" y="347663"/>
                    </a:lnTo>
                    <a:close/>
                    <a:moveTo>
                      <a:pt x="3275011" y="284163"/>
                    </a:moveTo>
                    <a:lnTo>
                      <a:pt x="3314699" y="307976"/>
                    </a:lnTo>
                    <a:lnTo>
                      <a:pt x="3225799" y="460376"/>
                    </a:lnTo>
                    <a:lnTo>
                      <a:pt x="3186111" y="438151"/>
                    </a:lnTo>
                    <a:close/>
                    <a:moveTo>
                      <a:pt x="1119187" y="284163"/>
                    </a:moveTo>
                    <a:lnTo>
                      <a:pt x="1208087" y="438151"/>
                    </a:lnTo>
                    <a:lnTo>
                      <a:pt x="1168399" y="460376"/>
                    </a:lnTo>
                    <a:lnTo>
                      <a:pt x="1079499" y="307976"/>
                    </a:lnTo>
                    <a:close/>
                    <a:moveTo>
                      <a:pt x="1185861" y="247650"/>
                    </a:moveTo>
                    <a:lnTo>
                      <a:pt x="1269999" y="404813"/>
                    </a:lnTo>
                    <a:lnTo>
                      <a:pt x="1230311" y="425450"/>
                    </a:lnTo>
                    <a:lnTo>
                      <a:pt x="1147763" y="269875"/>
                    </a:lnTo>
                    <a:close/>
                    <a:moveTo>
                      <a:pt x="3208337" y="247650"/>
                    </a:moveTo>
                    <a:lnTo>
                      <a:pt x="3246437" y="269875"/>
                    </a:lnTo>
                    <a:lnTo>
                      <a:pt x="3163887" y="425450"/>
                    </a:lnTo>
                    <a:lnTo>
                      <a:pt x="3124199" y="404813"/>
                    </a:lnTo>
                    <a:close/>
                    <a:moveTo>
                      <a:pt x="3138487" y="214313"/>
                    </a:moveTo>
                    <a:lnTo>
                      <a:pt x="3179763" y="233363"/>
                    </a:lnTo>
                    <a:lnTo>
                      <a:pt x="3100387" y="393701"/>
                    </a:lnTo>
                    <a:lnTo>
                      <a:pt x="3060699" y="374651"/>
                    </a:lnTo>
                    <a:close/>
                    <a:moveTo>
                      <a:pt x="1254125" y="214313"/>
                    </a:moveTo>
                    <a:lnTo>
                      <a:pt x="1331911" y="374651"/>
                    </a:lnTo>
                    <a:lnTo>
                      <a:pt x="1290637" y="393701"/>
                    </a:lnTo>
                    <a:lnTo>
                      <a:pt x="1214437" y="233364"/>
                    </a:lnTo>
                    <a:close/>
                    <a:moveTo>
                      <a:pt x="3068637" y="182563"/>
                    </a:moveTo>
                    <a:lnTo>
                      <a:pt x="3109911" y="200026"/>
                    </a:lnTo>
                    <a:lnTo>
                      <a:pt x="3038475" y="363538"/>
                    </a:lnTo>
                    <a:lnTo>
                      <a:pt x="2997199" y="344488"/>
                    </a:lnTo>
                    <a:close/>
                    <a:moveTo>
                      <a:pt x="1325561" y="182563"/>
                    </a:moveTo>
                    <a:lnTo>
                      <a:pt x="1396999" y="344488"/>
                    </a:lnTo>
                    <a:lnTo>
                      <a:pt x="1355725" y="363538"/>
                    </a:lnTo>
                    <a:lnTo>
                      <a:pt x="1284287" y="200026"/>
                    </a:lnTo>
                    <a:close/>
                    <a:moveTo>
                      <a:pt x="2998787" y="153988"/>
                    </a:moveTo>
                    <a:lnTo>
                      <a:pt x="3040063" y="169863"/>
                    </a:lnTo>
                    <a:lnTo>
                      <a:pt x="2973387" y="334963"/>
                    </a:lnTo>
                    <a:lnTo>
                      <a:pt x="2932111" y="319088"/>
                    </a:lnTo>
                    <a:close/>
                    <a:moveTo>
                      <a:pt x="1395411" y="153988"/>
                    </a:moveTo>
                    <a:lnTo>
                      <a:pt x="1462087" y="319088"/>
                    </a:lnTo>
                    <a:lnTo>
                      <a:pt x="1420811" y="334963"/>
                    </a:lnTo>
                    <a:lnTo>
                      <a:pt x="1354137" y="169863"/>
                    </a:lnTo>
                    <a:close/>
                    <a:moveTo>
                      <a:pt x="1466851" y="127001"/>
                    </a:moveTo>
                    <a:lnTo>
                      <a:pt x="1527175" y="293688"/>
                    </a:lnTo>
                    <a:lnTo>
                      <a:pt x="1485899" y="309563"/>
                    </a:lnTo>
                    <a:lnTo>
                      <a:pt x="1425575" y="142875"/>
                    </a:lnTo>
                    <a:close/>
                    <a:moveTo>
                      <a:pt x="2927351" y="127000"/>
                    </a:moveTo>
                    <a:lnTo>
                      <a:pt x="2968625" y="142875"/>
                    </a:lnTo>
                    <a:lnTo>
                      <a:pt x="2908299" y="309563"/>
                    </a:lnTo>
                    <a:lnTo>
                      <a:pt x="2867025" y="293688"/>
                    </a:lnTo>
                    <a:close/>
                    <a:moveTo>
                      <a:pt x="1539875" y="103189"/>
                    </a:moveTo>
                    <a:lnTo>
                      <a:pt x="1595437" y="269876"/>
                    </a:lnTo>
                    <a:lnTo>
                      <a:pt x="1550987" y="284163"/>
                    </a:lnTo>
                    <a:lnTo>
                      <a:pt x="1497011" y="117476"/>
                    </a:lnTo>
                    <a:close/>
                    <a:moveTo>
                      <a:pt x="2854325" y="103188"/>
                    </a:moveTo>
                    <a:lnTo>
                      <a:pt x="2897187" y="117476"/>
                    </a:lnTo>
                    <a:lnTo>
                      <a:pt x="2841625" y="284163"/>
                    </a:lnTo>
                    <a:lnTo>
                      <a:pt x="2798763" y="269876"/>
                    </a:lnTo>
                    <a:close/>
                    <a:moveTo>
                      <a:pt x="1612899" y="79375"/>
                    </a:moveTo>
                    <a:lnTo>
                      <a:pt x="1662111" y="252413"/>
                    </a:lnTo>
                    <a:lnTo>
                      <a:pt x="1617663" y="263525"/>
                    </a:lnTo>
                    <a:lnTo>
                      <a:pt x="1570037" y="93663"/>
                    </a:lnTo>
                    <a:close/>
                    <a:moveTo>
                      <a:pt x="2781299" y="79375"/>
                    </a:moveTo>
                    <a:lnTo>
                      <a:pt x="2824163" y="93663"/>
                    </a:lnTo>
                    <a:lnTo>
                      <a:pt x="2776537" y="263525"/>
                    </a:lnTo>
                    <a:lnTo>
                      <a:pt x="2732087" y="252413"/>
                    </a:lnTo>
                    <a:close/>
                    <a:moveTo>
                      <a:pt x="1687511" y="61914"/>
                    </a:moveTo>
                    <a:lnTo>
                      <a:pt x="1731963" y="233364"/>
                    </a:lnTo>
                    <a:lnTo>
                      <a:pt x="1687511" y="244477"/>
                    </a:lnTo>
                    <a:lnTo>
                      <a:pt x="1643063" y="73026"/>
                    </a:lnTo>
                    <a:close/>
                    <a:moveTo>
                      <a:pt x="2706687" y="61913"/>
                    </a:moveTo>
                    <a:lnTo>
                      <a:pt x="2751137" y="73026"/>
                    </a:lnTo>
                    <a:lnTo>
                      <a:pt x="2706687" y="244476"/>
                    </a:lnTo>
                    <a:lnTo>
                      <a:pt x="2662237" y="233364"/>
                    </a:lnTo>
                    <a:close/>
                    <a:moveTo>
                      <a:pt x="1762125" y="44451"/>
                    </a:moveTo>
                    <a:lnTo>
                      <a:pt x="1798637" y="219075"/>
                    </a:lnTo>
                    <a:lnTo>
                      <a:pt x="1755775" y="228600"/>
                    </a:lnTo>
                    <a:lnTo>
                      <a:pt x="1717675" y="53975"/>
                    </a:lnTo>
                    <a:close/>
                    <a:moveTo>
                      <a:pt x="2632075" y="44450"/>
                    </a:moveTo>
                    <a:lnTo>
                      <a:pt x="2676523" y="53975"/>
                    </a:lnTo>
                    <a:lnTo>
                      <a:pt x="2638425" y="228600"/>
                    </a:lnTo>
                    <a:lnTo>
                      <a:pt x="2595563" y="219075"/>
                    </a:lnTo>
                    <a:close/>
                    <a:moveTo>
                      <a:pt x="1838325" y="30163"/>
                    </a:moveTo>
                    <a:lnTo>
                      <a:pt x="1868487" y="204788"/>
                    </a:lnTo>
                    <a:lnTo>
                      <a:pt x="1824037" y="214313"/>
                    </a:lnTo>
                    <a:lnTo>
                      <a:pt x="1793875" y="38101"/>
                    </a:lnTo>
                    <a:close/>
                    <a:moveTo>
                      <a:pt x="2555875" y="30163"/>
                    </a:moveTo>
                    <a:lnTo>
                      <a:pt x="2600323" y="38101"/>
                    </a:lnTo>
                    <a:lnTo>
                      <a:pt x="2570161" y="214313"/>
                    </a:lnTo>
                    <a:lnTo>
                      <a:pt x="2525711" y="204788"/>
                    </a:lnTo>
                    <a:close/>
                    <a:moveTo>
                      <a:pt x="1912937" y="19051"/>
                    </a:moveTo>
                    <a:lnTo>
                      <a:pt x="1938337" y="195263"/>
                    </a:lnTo>
                    <a:lnTo>
                      <a:pt x="1893887" y="203200"/>
                    </a:lnTo>
                    <a:lnTo>
                      <a:pt x="1868487" y="26988"/>
                    </a:lnTo>
                    <a:close/>
                    <a:moveTo>
                      <a:pt x="2479675" y="19050"/>
                    </a:moveTo>
                    <a:lnTo>
                      <a:pt x="2525711" y="26988"/>
                    </a:lnTo>
                    <a:lnTo>
                      <a:pt x="2500311" y="203200"/>
                    </a:lnTo>
                    <a:lnTo>
                      <a:pt x="2455863" y="195263"/>
                    </a:lnTo>
                    <a:close/>
                    <a:moveTo>
                      <a:pt x="1989137" y="9525"/>
                    </a:moveTo>
                    <a:lnTo>
                      <a:pt x="2008187" y="188913"/>
                    </a:lnTo>
                    <a:lnTo>
                      <a:pt x="1963737" y="193675"/>
                    </a:lnTo>
                    <a:lnTo>
                      <a:pt x="1944687" y="17463"/>
                    </a:lnTo>
                    <a:close/>
                    <a:moveTo>
                      <a:pt x="2405063" y="9525"/>
                    </a:moveTo>
                    <a:lnTo>
                      <a:pt x="2449511" y="17463"/>
                    </a:lnTo>
                    <a:lnTo>
                      <a:pt x="2430463" y="193675"/>
                    </a:lnTo>
                    <a:lnTo>
                      <a:pt x="2386011" y="188913"/>
                    </a:lnTo>
                    <a:close/>
                    <a:moveTo>
                      <a:pt x="2065337" y="4764"/>
                    </a:moveTo>
                    <a:lnTo>
                      <a:pt x="2079625" y="182564"/>
                    </a:lnTo>
                    <a:lnTo>
                      <a:pt x="2033587" y="187326"/>
                    </a:lnTo>
                    <a:lnTo>
                      <a:pt x="2022475" y="7938"/>
                    </a:lnTo>
                    <a:close/>
                    <a:moveTo>
                      <a:pt x="2328863" y="4763"/>
                    </a:moveTo>
                    <a:lnTo>
                      <a:pt x="2371725" y="7938"/>
                    </a:lnTo>
                    <a:lnTo>
                      <a:pt x="2360613" y="187326"/>
                    </a:lnTo>
                    <a:lnTo>
                      <a:pt x="2314575" y="182564"/>
                    </a:lnTo>
                    <a:close/>
                    <a:moveTo>
                      <a:pt x="2098675" y="3175"/>
                    </a:moveTo>
                    <a:lnTo>
                      <a:pt x="2143125" y="3175"/>
                    </a:lnTo>
                    <a:lnTo>
                      <a:pt x="2149475" y="179388"/>
                    </a:lnTo>
                    <a:lnTo>
                      <a:pt x="2103437" y="182563"/>
                    </a:lnTo>
                    <a:close/>
                    <a:moveTo>
                      <a:pt x="2251075" y="3175"/>
                    </a:moveTo>
                    <a:lnTo>
                      <a:pt x="2295525" y="3175"/>
                    </a:lnTo>
                    <a:lnTo>
                      <a:pt x="2290763" y="182563"/>
                    </a:lnTo>
                    <a:lnTo>
                      <a:pt x="2244725" y="179388"/>
                    </a:lnTo>
                    <a:close/>
                    <a:moveTo>
                      <a:pt x="2174875" y="0"/>
                    </a:moveTo>
                    <a:lnTo>
                      <a:pt x="2219325" y="0"/>
                    </a:lnTo>
                    <a:lnTo>
                      <a:pt x="2219325" y="179388"/>
                    </a:lnTo>
                    <a:lnTo>
                      <a:pt x="2174875" y="179388"/>
                    </a:lnTo>
                    <a:close/>
                  </a:path>
                </a:pathLst>
              </a:custGeom>
              <a:solidFill>
                <a:schemeClr val="accent4"/>
              </a:solidFill>
              <a:ln>
                <a:noFill/>
              </a:ln>
            </p:spPr>
            <p:txBody>
              <a:bodyPr vert="horz" wrap="square" lIns="45714" tIns="22857" rIns="45714" bIns="22857"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D0D0D"/>
                  </a:solidFill>
                  <a:effectLst/>
                  <a:uLnTx/>
                  <a:uFillTx/>
                  <a:latin typeface="Century Gothic" panose="020B0502020202020204" pitchFamily="34" charset="0"/>
                  <a:ea typeface="+mn-ea"/>
                  <a:cs typeface="+mn-cs"/>
                </a:endParaRPr>
              </a:p>
            </p:txBody>
          </p:sp>
        </p:grpSp>
        <p:sp>
          <p:nvSpPr>
            <p:cNvPr id="46" name="Freeform 33">
              <a:extLst>
                <a:ext uri="{FF2B5EF4-FFF2-40B4-BE49-F238E27FC236}">
                  <a16:creationId xmlns:a16="http://schemas.microsoft.com/office/drawing/2014/main" id="{1651395B-F20B-440E-BAF4-4B6F1B15B9E1}"/>
                </a:ext>
              </a:extLst>
            </p:cNvPr>
            <p:cNvSpPr/>
            <p:nvPr/>
          </p:nvSpPr>
          <p:spPr>
            <a:xfrm rot="17467938" flipH="1">
              <a:off x="2087454" y="2919067"/>
              <a:ext cx="134791" cy="982319"/>
            </a:xfrm>
            <a:custGeom>
              <a:avLst/>
              <a:gdLst>
                <a:gd name="connsiteX0" fmla="*/ 143350 w 286700"/>
                <a:gd name="connsiteY0" fmla="*/ 0 h 2279993"/>
                <a:gd name="connsiteX1" fmla="*/ 286700 w 286700"/>
                <a:gd name="connsiteY1" fmla="*/ 2104377 h 2279993"/>
                <a:gd name="connsiteX2" fmla="*/ 280186 w 286700"/>
                <a:gd name="connsiteY2" fmla="*/ 2104377 h 2279993"/>
                <a:gd name="connsiteX3" fmla="*/ 286700 w 286700"/>
                <a:gd name="connsiteY3" fmla="*/ 2136643 h 2279993"/>
                <a:gd name="connsiteX4" fmla="*/ 143350 w 286700"/>
                <a:gd name="connsiteY4" fmla="*/ 2279993 h 2279993"/>
                <a:gd name="connsiteX5" fmla="*/ 0 w 286700"/>
                <a:gd name="connsiteY5" fmla="*/ 2136643 h 2279993"/>
                <a:gd name="connsiteX6" fmla="*/ 6514 w 286700"/>
                <a:gd name="connsiteY6" fmla="*/ 2104377 h 2279993"/>
                <a:gd name="connsiteX7" fmla="*/ 0 w 286700"/>
                <a:gd name="connsiteY7" fmla="*/ 2104377 h 227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0" h="2279993">
                  <a:moveTo>
                    <a:pt x="143350" y="0"/>
                  </a:moveTo>
                  <a:lnTo>
                    <a:pt x="286700" y="2104377"/>
                  </a:lnTo>
                  <a:lnTo>
                    <a:pt x="280186" y="2104377"/>
                  </a:lnTo>
                  <a:lnTo>
                    <a:pt x="286700" y="2136643"/>
                  </a:lnTo>
                  <a:cubicBezTo>
                    <a:pt x="286700" y="2215813"/>
                    <a:pt x="222520" y="2279993"/>
                    <a:pt x="143350" y="2279993"/>
                  </a:cubicBezTo>
                  <a:cubicBezTo>
                    <a:pt x="64180" y="2279993"/>
                    <a:pt x="0" y="2215813"/>
                    <a:pt x="0" y="2136643"/>
                  </a:cubicBezTo>
                  <a:lnTo>
                    <a:pt x="6514" y="2104377"/>
                  </a:lnTo>
                  <a:lnTo>
                    <a:pt x="0" y="2104377"/>
                  </a:lnTo>
                  <a:close/>
                </a:path>
              </a:pathLst>
            </a:custGeom>
            <a:solidFill>
              <a:schemeClr val="accent3"/>
            </a:solidFill>
            <a:ln>
              <a:noFill/>
            </a:ln>
            <a:effectLst>
              <a:outerShdw blurRad="127000" sx="102000" sy="102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2F2F2"/>
                </a:solidFill>
                <a:effectLst/>
                <a:uLnTx/>
                <a:uFillTx/>
                <a:latin typeface="Century Gothic" panose="020B0502020202020204" pitchFamily="34" charset="0"/>
                <a:ea typeface="+mn-ea"/>
                <a:cs typeface="+mn-cs"/>
              </a:endParaRPr>
            </a:p>
          </p:txBody>
        </p:sp>
        <p:sp>
          <p:nvSpPr>
            <p:cNvPr id="47" name="TextBox 46">
              <a:extLst>
                <a:ext uri="{FF2B5EF4-FFF2-40B4-BE49-F238E27FC236}">
                  <a16:creationId xmlns:a16="http://schemas.microsoft.com/office/drawing/2014/main" id="{B7E5F15F-8901-4D15-ABD7-6EF3FE8ECBF3}"/>
                </a:ext>
              </a:extLst>
            </p:cNvPr>
            <p:cNvSpPr txBox="1"/>
            <p:nvPr/>
          </p:nvSpPr>
          <p:spPr>
            <a:xfrm>
              <a:off x="1204823" y="4307033"/>
              <a:ext cx="2456478"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00" normalizeH="0" baseline="0" noProof="0" dirty="0">
                  <a:ln>
                    <a:noFill/>
                  </a:ln>
                  <a:solidFill>
                    <a:schemeClr val="accent1"/>
                  </a:solidFill>
                  <a:effectLst>
                    <a:glow>
                      <a:srgbClr val="FF3399">
                        <a:alpha val="24000"/>
                      </a:srgbClr>
                    </a:glow>
                  </a:effectLst>
                  <a:uLnTx/>
                  <a:uFillTx/>
                  <a:latin typeface="Century Gothic" panose="020B0502020202020204" pitchFamily="34" charset="0"/>
                  <a:ea typeface="+mn-ea"/>
                  <a:cs typeface="+mn-cs"/>
                </a:rPr>
                <a:t>LOW PERFORMANCE</a:t>
              </a:r>
            </a:p>
          </p:txBody>
        </p:sp>
        <p:sp>
          <p:nvSpPr>
            <p:cNvPr id="48" name="TextBox 47">
              <a:extLst>
                <a:ext uri="{FF2B5EF4-FFF2-40B4-BE49-F238E27FC236}">
                  <a16:creationId xmlns:a16="http://schemas.microsoft.com/office/drawing/2014/main" id="{5671C593-A181-4E8E-850A-78FA1DB37ED8}"/>
                </a:ext>
              </a:extLst>
            </p:cNvPr>
            <p:cNvSpPr txBox="1"/>
            <p:nvPr/>
          </p:nvSpPr>
          <p:spPr>
            <a:xfrm>
              <a:off x="1463288" y="4617525"/>
              <a:ext cx="1939548" cy="646908"/>
            </a:xfrm>
            <a:prstGeom prst="rect">
              <a:avLst/>
            </a:prstGeom>
            <a:noFill/>
          </p:spPr>
          <p:txBody>
            <a:bodyPr wrap="square" rtlCol="0">
              <a:spAutoFit/>
            </a:bodyPr>
            <a:lstStyle/>
            <a:p>
              <a:pPr marL="0" marR="0" lvl="0" indent="0" algn="ctr" defTabSz="457200" rtl="0" eaLnBrk="1" fontAlgn="auto" latinLnBrk="0" hangingPunct="1">
                <a:lnSpc>
                  <a:spcPts val="148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A5A5A5">
                      <a:lumMod val="75000"/>
                    </a:srgbClr>
                  </a:solidFill>
                  <a:effectLst>
                    <a:glow>
                      <a:srgbClr val="FF3399">
                        <a:alpha val="24000"/>
                      </a:srgbClr>
                    </a:glow>
                  </a:effectLst>
                  <a:uLnTx/>
                  <a:uFillTx/>
                  <a:latin typeface="Century Gothic" panose="020B0502020202020204" pitchFamily="34" charset="0"/>
                  <a:ea typeface="+mn-ea"/>
                  <a:cs typeface="+mn-cs"/>
                </a:rPr>
                <a:t>Insert a description text about performance of your business with multiple parameters.</a:t>
              </a:r>
            </a:p>
          </p:txBody>
        </p:sp>
        <p:sp>
          <p:nvSpPr>
            <p:cNvPr id="49" name="Rounded Rectangle 40">
              <a:extLst>
                <a:ext uri="{FF2B5EF4-FFF2-40B4-BE49-F238E27FC236}">
                  <a16:creationId xmlns:a16="http://schemas.microsoft.com/office/drawing/2014/main" id="{7485A309-B62B-487F-8A37-C36D9B6FF022}"/>
                </a:ext>
              </a:extLst>
            </p:cNvPr>
            <p:cNvSpPr/>
            <p:nvPr/>
          </p:nvSpPr>
          <p:spPr>
            <a:xfrm>
              <a:off x="1623062" y="5447417"/>
              <a:ext cx="1620000" cy="360000"/>
            </a:xfrm>
            <a:prstGeom prst="roundRect">
              <a:avLst>
                <a:gd name="adj" fmla="val 50000"/>
              </a:avLst>
            </a:prstGeom>
            <a:solidFill>
              <a:schemeClr val="accent3"/>
            </a:solidFill>
            <a:ln>
              <a:noFill/>
            </a:ln>
            <a:effectLst>
              <a:outerShdw blurRad="127942" dist="38100" dir="2700000" algn="tl" rotWithShape="0">
                <a:srgbClr val="E3E4E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00" normalizeH="0" baseline="0" noProof="0" dirty="0">
                  <a:ln>
                    <a:noFill/>
                  </a:ln>
                  <a:solidFill>
                    <a:srgbClr val="F2F2F2"/>
                  </a:solidFill>
                  <a:effectLst/>
                  <a:uLnTx/>
                  <a:uFillTx/>
                  <a:latin typeface="Century Gothic" panose="020B0502020202020204" pitchFamily="34" charset="0"/>
                  <a:ea typeface="+mn-ea"/>
                  <a:cs typeface="+mn-cs"/>
                </a:rPr>
                <a:t>APRIL 20XX</a:t>
              </a:r>
            </a:p>
          </p:txBody>
        </p:sp>
        <p:grpSp>
          <p:nvGrpSpPr>
            <p:cNvPr id="50" name="Group 49">
              <a:extLst>
                <a:ext uri="{FF2B5EF4-FFF2-40B4-BE49-F238E27FC236}">
                  <a16:creationId xmlns:a16="http://schemas.microsoft.com/office/drawing/2014/main" id="{8712ED7D-9145-456C-B3D1-6507D2F92BE4}"/>
                </a:ext>
              </a:extLst>
            </p:cNvPr>
            <p:cNvGrpSpPr/>
            <p:nvPr/>
          </p:nvGrpSpPr>
          <p:grpSpPr>
            <a:xfrm>
              <a:off x="1969272" y="3106329"/>
              <a:ext cx="927580" cy="927580"/>
              <a:chOff x="1969272" y="3106329"/>
              <a:chExt cx="927580" cy="927580"/>
            </a:xfrm>
          </p:grpSpPr>
          <p:sp>
            <p:nvSpPr>
              <p:cNvPr id="55" name="Oval 54">
                <a:extLst>
                  <a:ext uri="{FF2B5EF4-FFF2-40B4-BE49-F238E27FC236}">
                    <a16:creationId xmlns:a16="http://schemas.microsoft.com/office/drawing/2014/main" id="{53791400-185C-4E66-9194-4561B9777CCC}"/>
                  </a:ext>
                </a:extLst>
              </p:cNvPr>
              <p:cNvSpPr/>
              <p:nvPr/>
            </p:nvSpPr>
            <p:spPr>
              <a:xfrm>
                <a:off x="1969272" y="3106329"/>
                <a:ext cx="927580" cy="927580"/>
              </a:xfrm>
              <a:prstGeom prst="ellipse">
                <a:avLst/>
              </a:prstGeom>
              <a:solidFill>
                <a:schemeClr val="bg1"/>
              </a:solidFill>
              <a:ln w="19050">
                <a:solidFill>
                  <a:schemeClr val="accent3">
                    <a:lumMod val="40000"/>
                    <a:lumOff val="60000"/>
                  </a:schemeClr>
                </a:solidFill>
              </a:ln>
              <a:effectLst>
                <a:outerShdw blurRad="381000" dist="1524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2F2F2"/>
                  </a:solidFill>
                  <a:effectLst/>
                  <a:uLnTx/>
                  <a:uFillTx/>
                  <a:latin typeface="Century Gothic" panose="020B0502020202020204" pitchFamily="34" charset="0"/>
                  <a:ea typeface="+mn-ea"/>
                  <a:cs typeface="+mn-cs"/>
                </a:endParaRPr>
              </a:p>
            </p:txBody>
          </p:sp>
          <p:sp>
            <p:nvSpPr>
              <p:cNvPr id="56" name="TextBox 55">
                <a:extLst>
                  <a:ext uri="{FF2B5EF4-FFF2-40B4-BE49-F238E27FC236}">
                    <a16:creationId xmlns:a16="http://schemas.microsoft.com/office/drawing/2014/main" id="{608E12CB-B4B9-4DF3-8421-681CE277B355}"/>
                  </a:ext>
                </a:extLst>
              </p:cNvPr>
              <p:cNvSpPr txBox="1"/>
              <p:nvPr/>
            </p:nvSpPr>
            <p:spPr>
              <a:xfrm>
                <a:off x="2000559" y="3385453"/>
                <a:ext cx="86500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00" normalizeH="0" baseline="0" noProof="0" dirty="0">
                    <a:ln>
                      <a:noFill/>
                    </a:ln>
                    <a:solidFill>
                      <a:srgbClr val="000000">
                        <a:lumMod val="95000"/>
                        <a:lumOff val="5000"/>
                      </a:srgbClr>
                    </a:solidFill>
                    <a:effectLst>
                      <a:glow>
                        <a:srgbClr val="FF3399">
                          <a:alpha val="24000"/>
                        </a:srgbClr>
                      </a:glow>
                    </a:effectLst>
                    <a:uLnTx/>
                    <a:uFillTx/>
                    <a:latin typeface="Century Gothic" panose="020B0502020202020204" pitchFamily="34" charset="0"/>
                    <a:ea typeface="+mn-ea"/>
                    <a:cs typeface="+mn-cs"/>
                  </a:rPr>
                  <a:t>20%</a:t>
                </a:r>
              </a:p>
            </p:txBody>
          </p:sp>
        </p:grpSp>
        <p:grpSp>
          <p:nvGrpSpPr>
            <p:cNvPr id="51" name="Group 50">
              <a:extLst>
                <a:ext uri="{FF2B5EF4-FFF2-40B4-BE49-F238E27FC236}">
                  <a16:creationId xmlns:a16="http://schemas.microsoft.com/office/drawing/2014/main" id="{829940DF-E827-454E-BB1D-D4465CB13F1D}"/>
                </a:ext>
              </a:extLst>
            </p:cNvPr>
            <p:cNvGrpSpPr/>
            <p:nvPr/>
          </p:nvGrpSpPr>
          <p:grpSpPr>
            <a:xfrm>
              <a:off x="1205305" y="2387512"/>
              <a:ext cx="2454955" cy="1294247"/>
              <a:chOff x="5021913" y="2541392"/>
              <a:chExt cx="2454955" cy="1294247"/>
            </a:xfrm>
            <a:gradFill>
              <a:gsLst>
                <a:gs pos="100000">
                  <a:srgbClr val="66AAFF"/>
                </a:gs>
                <a:gs pos="19000">
                  <a:schemeClr val="accent1"/>
                </a:gs>
              </a:gsLst>
              <a:lin ang="12000000" scaled="0"/>
            </a:gradFill>
          </p:grpSpPr>
          <p:sp>
            <p:nvSpPr>
              <p:cNvPr id="52" name="Freeform 63">
                <a:extLst>
                  <a:ext uri="{FF2B5EF4-FFF2-40B4-BE49-F238E27FC236}">
                    <a16:creationId xmlns:a16="http://schemas.microsoft.com/office/drawing/2014/main" id="{39B9A6ED-0E36-402E-9FCF-B510913988F8}"/>
                  </a:ext>
                </a:extLst>
              </p:cNvPr>
              <p:cNvSpPr>
                <a:spLocks/>
              </p:cNvSpPr>
              <p:nvPr/>
            </p:nvSpPr>
            <p:spPr bwMode="auto">
              <a:xfrm>
                <a:off x="5613438" y="2541392"/>
                <a:ext cx="1198282" cy="293985"/>
              </a:xfrm>
              <a:custGeom>
                <a:avLst/>
                <a:gdLst>
                  <a:gd name="T0" fmla="*/ 45 w 796"/>
                  <a:gd name="T1" fmla="*/ 195 h 195"/>
                  <a:gd name="T2" fmla="*/ 423 w 796"/>
                  <a:gd name="T3" fmla="*/ 88 h 195"/>
                  <a:gd name="T4" fmla="*/ 752 w 796"/>
                  <a:gd name="T5" fmla="*/ 167 h 195"/>
                  <a:gd name="T6" fmla="*/ 796 w 796"/>
                  <a:gd name="T7" fmla="*/ 90 h 195"/>
                  <a:gd name="T8" fmla="*/ 423 w 796"/>
                  <a:gd name="T9" fmla="*/ 0 h 195"/>
                  <a:gd name="T10" fmla="*/ 0 w 796"/>
                  <a:gd name="T11" fmla="*/ 118 h 195"/>
                  <a:gd name="T12" fmla="*/ 45 w 796"/>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796" h="195">
                    <a:moveTo>
                      <a:pt x="45" y="195"/>
                    </a:moveTo>
                    <a:cubicBezTo>
                      <a:pt x="155" y="127"/>
                      <a:pt x="284" y="88"/>
                      <a:pt x="423" y="88"/>
                    </a:cubicBezTo>
                    <a:cubicBezTo>
                      <a:pt x="541" y="88"/>
                      <a:pt x="653" y="117"/>
                      <a:pt x="752" y="167"/>
                    </a:cubicBezTo>
                    <a:cubicBezTo>
                      <a:pt x="796" y="90"/>
                      <a:pt x="796" y="90"/>
                      <a:pt x="796" y="90"/>
                    </a:cubicBezTo>
                    <a:cubicBezTo>
                      <a:pt x="684" y="32"/>
                      <a:pt x="557" y="0"/>
                      <a:pt x="423" y="0"/>
                    </a:cubicBezTo>
                    <a:cubicBezTo>
                      <a:pt x="268" y="0"/>
                      <a:pt x="124" y="43"/>
                      <a:pt x="0" y="118"/>
                    </a:cubicBezTo>
                    <a:lnTo>
                      <a:pt x="45" y="195"/>
                    </a:lnTo>
                    <a:close/>
                  </a:path>
                </a:pathLst>
              </a:custGeom>
              <a:grpFill/>
              <a:ln>
                <a:noFill/>
              </a:ln>
            </p:spPr>
            <p:txBody>
              <a:bodyPr vert="horz" wrap="square" lIns="45714" tIns="22857" rIns="45714" bIns="22857"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D0D0D"/>
                  </a:solidFill>
                  <a:effectLst/>
                  <a:uLnTx/>
                  <a:uFillTx/>
                  <a:latin typeface="Century Gothic" panose="020B0502020202020204" pitchFamily="34" charset="0"/>
                  <a:ea typeface="+mn-ea"/>
                  <a:cs typeface="+mn-cs"/>
                </a:endParaRPr>
              </a:p>
            </p:txBody>
          </p:sp>
          <p:sp>
            <p:nvSpPr>
              <p:cNvPr id="53" name="Freeform 67">
                <a:extLst>
                  <a:ext uri="{FF2B5EF4-FFF2-40B4-BE49-F238E27FC236}">
                    <a16:creationId xmlns:a16="http://schemas.microsoft.com/office/drawing/2014/main" id="{6C3BFE82-1B66-4639-B571-8F9FCC0B66FB}"/>
                  </a:ext>
                </a:extLst>
              </p:cNvPr>
              <p:cNvSpPr>
                <a:spLocks/>
              </p:cNvSpPr>
              <p:nvPr/>
            </p:nvSpPr>
            <p:spPr bwMode="auto">
              <a:xfrm>
                <a:off x="6761961" y="2686100"/>
                <a:ext cx="714907" cy="1149539"/>
              </a:xfrm>
              <a:custGeom>
                <a:avLst/>
                <a:gdLst>
                  <a:gd name="T0" fmla="*/ 44 w 475"/>
                  <a:gd name="T1" fmla="*/ 0 h 762"/>
                  <a:gd name="T2" fmla="*/ 0 w 475"/>
                  <a:gd name="T3" fmla="*/ 77 h 762"/>
                  <a:gd name="T4" fmla="*/ 387 w 475"/>
                  <a:gd name="T5" fmla="*/ 716 h 762"/>
                  <a:gd name="T6" fmla="*/ 386 w 475"/>
                  <a:gd name="T7" fmla="*/ 718 h 762"/>
                  <a:gd name="T8" fmla="*/ 431 w 475"/>
                  <a:gd name="T9" fmla="*/ 762 h 762"/>
                  <a:gd name="T10" fmla="*/ 475 w 475"/>
                  <a:gd name="T11" fmla="*/ 718 h 762"/>
                  <a:gd name="T12" fmla="*/ 44 w 475"/>
                  <a:gd name="T13" fmla="*/ 0 h 762"/>
                </a:gdLst>
                <a:ahLst/>
                <a:cxnLst>
                  <a:cxn ang="0">
                    <a:pos x="T0" y="T1"/>
                  </a:cxn>
                  <a:cxn ang="0">
                    <a:pos x="T2" y="T3"/>
                  </a:cxn>
                  <a:cxn ang="0">
                    <a:pos x="T4" y="T5"/>
                  </a:cxn>
                  <a:cxn ang="0">
                    <a:pos x="T6" y="T7"/>
                  </a:cxn>
                  <a:cxn ang="0">
                    <a:pos x="T8" y="T9"/>
                  </a:cxn>
                  <a:cxn ang="0">
                    <a:pos x="T10" y="T11"/>
                  </a:cxn>
                  <a:cxn ang="0">
                    <a:pos x="T12" y="T13"/>
                  </a:cxn>
                </a:cxnLst>
                <a:rect l="0" t="0" r="r" b="b"/>
                <a:pathLst>
                  <a:path w="475" h="762">
                    <a:moveTo>
                      <a:pt x="44" y="0"/>
                    </a:moveTo>
                    <a:cubicBezTo>
                      <a:pt x="0" y="77"/>
                      <a:pt x="0" y="77"/>
                      <a:pt x="0" y="77"/>
                    </a:cubicBezTo>
                    <a:cubicBezTo>
                      <a:pt x="229" y="199"/>
                      <a:pt x="385" y="439"/>
                      <a:pt x="387" y="716"/>
                    </a:cubicBezTo>
                    <a:cubicBezTo>
                      <a:pt x="386" y="716"/>
                      <a:pt x="386" y="717"/>
                      <a:pt x="386" y="718"/>
                    </a:cubicBezTo>
                    <a:cubicBezTo>
                      <a:pt x="386" y="742"/>
                      <a:pt x="406" y="762"/>
                      <a:pt x="431" y="762"/>
                    </a:cubicBezTo>
                    <a:cubicBezTo>
                      <a:pt x="455" y="762"/>
                      <a:pt x="475" y="742"/>
                      <a:pt x="475" y="718"/>
                    </a:cubicBezTo>
                    <a:cubicBezTo>
                      <a:pt x="474" y="408"/>
                      <a:pt x="300" y="138"/>
                      <a:pt x="44" y="0"/>
                    </a:cubicBezTo>
                    <a:close/>
                  </a:path>
                </a:pathLst>
              </a:custGeom>
              <a:grpFill/>
              <a:ln>
                <a:noFill/>
              </a:ln>
            </p:spPr>
            <p:txBody>
              <a:bodyPr vert="horz" wrap="square" lIns="45714" tIns="22857" rIns="45714" bIns="22857"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D0D0D"/>
                  </a:solidFill>
                  <a:effectLst/>
                  <a:uLnTx/>
                  <a:uFillTx/>
                  <a:latin typeface="Century Gothic" panose="020B0502020202020204" pitchFamily="34" charset="0"/>
                  <a:ea typeface="+mn-ea"/>
                  <a:cs typeface="+mn-cs"/>
                </a:endParaRPr>
              </a:p>
            </p:txBody>
          </p:sp>
          <p:sp>
            <p:nvSpPr>
              <p:cNvPr id="54" name="Freeform 72">
                <a:extLst>
                  <a:ext uri="{FF2B5EF4-FFF2-40B4-BE49-F238E27FC236}">
                    <a16:creationId xmlns:a16="http://schemas.microsoft.com/office/drawing/2014/main" id="{26B144EE-A697-42CF-A562-427E99C52547}"/>
                  </a:ext>
                </a:extLst>
              </p:cNvPr>
              <p:cNvSpPr>
                <a:spLocks/>
              </p:cNvSpPr>
              <p:nvPr/>
            </p:nvSpPr>
            <p:spPr bwMode="auto">
              <a:xfrm>
                <a:off x="5021913" y="2729766"/>
                <a:ext cx="642807" cy="1105872"/>
              </a:xfrm>
              <a:custGeom>
                <a:avLst/>
                <a:gdLst>
                  <a:gd name="T0" fmla="*/ 427 w 427"/>
                  <a:gd name="T1" fmla="*/ 76 h 733"/>
                  <a:gd name="T2" fmla="*/ 383 w 427"/>
                  <a:gd name="T3" fmla="*/ 0 h 733"/>
                  <a:gd name="T4" fmla="*/ 0 w 427"/>
                  <a:gd name="T5" fmla="*/ 689 h 733"/>
                  <a:gd name="T6" fmla="*/ 45 w 427"/>
                  <a:gd name="T7" fmla="*/ 733 h 733"/>
                  <a:gd name="T8" fmla="*/ 89 w 427"/>
                  <a:gd name="T9" fmla="*/ 689 h 733"/>
                  <a:gd name="T10" fmla="*/ 89 w 427"/>
                  <a:gd name="T11" fmla="*/ 687 h 733"/>
                  <a:gd name="T12" fmla="*/ 427 w 427"/>
                  <a:gd name="T13" fmla="*/ 76 h 733"/>
                </a:gdLst>
                <a:ahLst/>
                <a:cxnLst>
                  <a:cxn ang="0">
                    <a:pos x="T0" y="T1"/>
                  </a:cxn>
                  <a:cxn ang="0">
                    <a:pos x="T2" y="T3"/>
                  </a:cxn>
                  <a:cxn ang="0">
                    <a:pos x="T4" y="T5"/>
                  </a:cxn>
                  <a:cxn ang="0">
                    <a:pos x="T6" y="T7"/>
                  </a:cxn>
                  <a:cxn ang="0">
                    <a:pos x="T8" y="T9"/>
                  </a:cxn>
                  <a:cxn ang="0">
                    <a:pos x="T10" y="T11"/>
                  </a:cxn>
                  <a:cxn ang="0">
                    <a:pos x="T12" y="T13"/>
                  </a:cxn>
                </a:cxnLst>
                <a:rect l="0" t="0" r="r" b="b"/>
                <a:pathLst>
                  <a:path w="427" h="733">
                    <a:moveTo>
                      <a:pt x="427" y="76"/>
                    </a:moveTo>
                    <a:cubicBezTo>
                      <a:pt x="383" y="0"/>
                      <a:pt x="383" y="0"/>
                      <a:pt x="383" y="0"/>
                    </a:cubicBezTo>
                    <a:cubicBezTo>
                      <a:pt x="154" y="144"/>
                      <a:pt x="1" y="399"/>
                      <a:pt x="0" y="689"/>
                    </a:cubicBezTo>
                    <a:cubicBezTo>
                      <a:pt x="0" y="713"/>
                      <a:pt x="20" y="733"/>
                      <a:pt x="45" y="733"/>
                    </a:cubicBezTo>
                    <a:cubicBezTo>
                      <a:pt x="69" y="733"/>
                      <a:pt x="89" y="713"/>
                      <a:pt x="89" y="689"/>
                    </a:cubicBezTo>
                    <a:cubicBezTo>
                      <a:pt x="89" y="688"/>
                      <a:pt x="89" y="687"/>
                      <a:pt x="89" y="687"/>
                    </a:cubicBezTo>
                    <a:cubicBezTo>
                      <a:pt x="90" y="430"/>
                      <a:pt x="225" y="205"/>
                      <a:pt x="427" y="76"/>
                    </a:cubicBezTo>
                    <a:close/>
                  </a:path>
                </a:pathLst>
              </a:custGeom>
              <a:grpFill/>
              <a:ln>
                <a:noFill/>
              </a:ln>
            </p:spPr>
            <p:txBody>
              <a:bodyPr vert="horz" wrap="square" lIns="45714" tIns="22857" rIns="45714" bIns="22857"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D0D0D"/>
                  </a:solidFill>
                  <a:effectLst/>
                  <a:uLnTx/>
                  <a:uFillTx/>
                  <a:latin typeface="Century Gothic" panose="020B0502020202020204" pitchFamily="34" charset="0"/>
                  <a:ea typeface="+mn-ea"/>
                  <a:cs typeface="+mn-cs"/>
                </a:endParaRPr>
              </a:p>
            </p:txBody>
          </p:sp>
        </p:grpSp>
      </p:grpSp>
      <p:sp>
        <p:nvSpPr>
          <p:cNvPr id="6" name="Rectangle 5"/>
          <p:cNvSpPr/>
          <p:nvPr/>
        </p:nvSpPr>
        <p:spPr>
          <a:xfrm>
            <a:off x="-4370" y="0"/>
            <a:ext cx="12192000" cy="6876774"/>
          </a:xfrm>
          <a:prstGeom prst="rect">
            <a:avLst/>
          </a:prstGeom>
          <a:blipFill dpi="0" rotWithShape="1">
            <a:blip r:embed="rId6">
              <a:alphaModFix amt="4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92608" lvl="1" algn="ctr"/>
            <a:r>
              <a:rPr lang="fr-FR" sz="7200" dirty="0" smtClean="0">
                <a:solidFill>
                  <a:schemeClr val="accent1">
                    <a:lumMod val="50000"/>
                  </a:schemeClr>
                </a:solidFill>
                <a:latin typeface="Calisto MT" panose="02040603050505030304" pitchFamily="18" charset="0"/>
              </a:rPr>
              <a:t>Notre projet</a:t>
            </a:r>
            <a:endParaRPr lang="fr-FR" sz="7200" dirty="0">
              <a:solidFill>
                <a:schemeClr val="accent1">
                  <a:lumMod val="50000"/>
                </a:schemeClr>
              </a:solidFill>
              <a:latin typeface="Calisto MT" panose="02040603050505030304" pitchFamily="18" charset="0"/>
            </a:endParaRPr>
          </a:p>
        </p:txBody>
      </p:sp>
    </p:spTree>
    <p:extLst>
      <p:ext uri="{BB962C8B-B14F-4D97-AF65-F5344CB8AC3E}">
        <p14:creationId xmlns:p14="http://schemas.microsoft.com/office/powerpoint/2010/main" val="3477146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81CD7AB8-2610-4FD9-812F-913F0194E11B}"/>
              </a:ext>
            </a:extLst>
          </p:cNvPr>
          <p:cNvSpPr/>
          <p:nvPr/>
        </p:nvSpPr>
        <p:spPr>
          <a:xfrm>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53" name="Freeform: Shape 52">
            <a:extLst>
              <a:ext uri="{FF2B5EF4-FFF2-40B4-BE49-F238E27FC236}">
                <a16:creationId xmlns:a16="http://schemas.microsoft.com/office/drawing/2014/main" id="{2799072D-5A4F-4CAB-A1B9-393D8A614D54}"/>
              </a:ext>
            </a:extLst>
          </p:cNvPr>
          <p:cNvSpPr/>
          <p:nvPr/>
        </p:nvSpPr>
        <p:spPr>
          <a:xfrm>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52" name="Rectangle: Rounded Corners 51">
            <a:extLst>
              <a:ext uri="{FF2B5EF4-FFF2-40B4-BE49-F238E27FC236}">
                <a16:creationId xmlns:a16="http://schemas.microsoft.com/office/drawing/2014/main" id="{38BC1C3B-D1CC-4565-8A83-3C9CBD777531}"/>
              </a:ext>
            </a:extLst>
          </p:cNvPr>
          <p:cNvSpPr/>
          <p:nvPr/>
        </p:nvSpPr>
        <p:spPr>
          <a:xfrm>
            <a:off x="8653893" y="8590883"/>
            <a:ext cx="1925680" cy="1880836"/>
          </a:xfrm>
          <a:prstGeom prst="roundRect">
            <a:avLst>
              <a:gd name="adj" fmla="val 50000"/>
            </a:avLst>
          </a:prstGeom>
          <a:gradFill flip="none" rotWithShape="1">
            <a:gsLst>
              <a:gs pos="0">
                <a:srgbClr val="0073FE"/>
              </a:gs>
              <a:gs pos="100000">
                <a:srgbClr val="0073F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utoShape 8" descr="Testez-vous sur ce quiz : Malala Yousafzai - Babeli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Image 1"/>
          <p:cNvPicPr>
            <a:picLocks noChangeAspect="1"/>
          </p:cNvPicPr>
          <p:nvPr/>
        </p:nvPicPr>
        <p:blipFill>
          <a:blip r:embed="rId5"/>
          <a:stretch>
            <a:fillRect/>
          </a:stretch>
        </p:blipFill>
        <p:spPr>
          <a:xfrm>
            <a:off x="9791123" y="6197600"/>
            <a:ext cx="1770957" cy="702620"/>
          </a:xfrm>
          <a:prstGeom prst="rect">
            <a:avLst/>
          </a:prstGeom>
        </p:spPr>
      </p:pic>
      <p:sp>
        <p:nvSpPr>
          <p:cNvPr id="15" name="Titre 1">
            <a:extLst>
              <a:ext uri="{FF2B5EF4-FFF2-40B4-BE49-F238E27FC236}">
                <a16:creationId xmlns:a16="http://schemas.microsoft.com/office/drawing/2014/main" id="{FF71D7AB-EFBC-1FAA-228E-F818B2260295}"/>
              </a:ext>
            </a:extLst>
          </p:cNvPr>
          <p:cNvSpPr txBox="1">
            <a:spLocks/>
          </p:cNvSpPr>
          <p:nvPr/>
        </p:nvSpPr>
        <p:spPr>
          <a:xfrm>
            <a:off x="1097280" y="286603"/>
            <a:ext cx="10058400" cy="1450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mtClean="0"/>
              <a:t>Datawarehouse</a:t>
            </a:r>
            <a:endParaRPr lang="fr-FR" dirty="0"/>
          </a:p>
        </p:txBody>
      </p:sp>
      <p:sp>
        <p:nvSpPr>
          <p:cNvPr id="16" name="Espace réservé du contenu 2">
            <a:extLst>
              <a:ext uri="{FF2B5EF4-FFF2-40B4-BE49-F238E27FC236}">
                <a16:creationId xmlns:a16="http://schemas.microsoft.com/office/drawing/2014/main" id="{5983BAD5-E361-8269-99F8-8AB6295EF7F7}"/>
              </a:ext>
            </a:extLst>
          </p:cNvPr>
          <p:cNvSpPr txBox="1">
            <a:spLocks/>
          </p:cNvSpPr>
          <p:nvPr/>
        </p:nvSpPr>
        <p:spPr>
          <a:xfrm>
            <a:off x="1097280" y="1845734"/>
            <a:ext cx="10058400" cy="40233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mtClean="0"/>
              <a:t>On a modélisé la data werehouse avec un modèle en étoile: </a:t>
            </a:r>
          </a:p>
          <a:p>
            <a:endParaRPr lang="fr-FR" dirty="0"/>
          </a:p>
        </p:txBody>
      </p:sp>
      <p:pic>
        <p:nvPicPr>
          <p:cNvPr id="17" name="Image 16">
            <a:extLst>
              <a:ext uri="{FF2B5EF4-FFF2-40B4-BE49-F238E27FC236}">
                <a16:creationId xmlns:a16="http://schemas.microsoft.com/office/drawing/2014/main" id="{9686E0F3-137D-BA8E-07B0-483BA16E7D26}"/>
              </a:ext>
            </a:extLst>
          </p:cNvPr>
          <p:cNvPicPr>
            <a:picLocks noChangeAspect="1"/>
          </p:cNvPicPr>
          <p:nvPr/>
        </p:nvPicPr>
        <p:blipFill>
          <a:blip r:embed="rId6"/>
          <a:stretch>
            <a:fillRect/>
          </a:stretch>
        </p:blipFill>
        <p:spPr>
          <a:xfrm>
            <a:off x="609124" y="2339788"/>
            <a:ext cx="10973751" cy="3878373"/>
          </a:xfrm>
          <a:prstGeom prst="rect">
            <a:avLst/>
          </a:prstGeom>
        </p:spPr>
      </p:pic>
    </p:spTree>
    <p:extLst>
      <p:ext uri="{BB962C8B-B14F-4D97-AF65-F5344CB8AC3E}">
        <p14:creationId xmlns:p14="http://schemas.microsoft.com/office/powerpoint/2010/main" val="2289826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81CD7AB8-2610-4FD9-812F-913F0194E11B}"/>
              </a:ext>
            </a:extLst>
          </p:cNvPr>
          <p:cNvSpPr/>
          <p:nvPr/>
        </p:nvSpPr>
        <p:spPr>
          <a:xfrm>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53" name="Freeform: Shape 52">
            <a:extLst>
              <a:ext uri="{FF2B5EF4-FFF2-40B4-BE49-F238E27FC236}">
                <a16:creationId xmlns:a16="http://schemas.microsoft.com/office/drawing/2014/main" id="{2799072D-5A4F-4CAB-A1B9-393D8A614D54}"/>
              </a:ext>
            </a:extLst>
          </p:cNvPr>
          <p:cNvSpPr/>
          <p:nvPr/>
        </p:nvSpPr>
        <p:spPr>
          <a:xfrm>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52" name="Rectangle: Rounded Corners 51">
            <a:extLst>
              <a:ext uri="{FF2B5EF4-FFF2-40B4-BE49-F238E27FC236}">
                <a16:creationId xmlns:a16="http://schemas.microsoft.com/office/drawing/2014/main" id="{38BC1C3B-D1CC-4565-8A83-3C9CBD777531}"/>
              </a:ext>
            </a:extLst>
          </p:cNvPr>
          <p:cNvSpPr/>
          <p:nvPr/>
        </p:nvSpPr>
        <p:spPr>
          <a:xfrm>
            <a:off x="8653893" y="8590883"/>
            <a:ext cx="1925680" cy="1880836"/>
          </a:xfrm>
          <a:prstGeom prst="roundRect">
            <a:avLst>
              <a:gd name="adj" fmla="val 50000"/>
            </a:avLst>
          </a:prstGeom>
          <a:gradFill flip="none" rotWithShape="1">
            <a:gsLst>
              <a:gs pos="0">
                <a:srgbClr val="0073FE"/>
              </a:gs>
              <a:gs pos="100000">
                <a:srgbClr val="0073FE"/>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AutoShape 8" descr="Testez-vous sur ce quiz : Malala Yousafzai - Babeli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 name="Image 1"/>
          <p:cNvPicPr>
            <a:picLocks noChangeAspect="1"/>
          </p:cNvPicPr>
          <p:nvPr/>
        </p:nvPicPr>
        <p:blipFill>
          <a:blip r:embed="rId5"/>
          <a:stretch>
            <a:fillRect/>
          </a:stretch>
        </p:blipFill>
        <p:spPr>
          <a:xfrm>
            <a:off x="9791123" y="6197600"/>
            <a:ext cx="1770957" cy="702620"/>
          </a:xfrm>
          <a:prstGeom prst="rect">
            <a:avLst/>
          </a:prstGeom>
        </p:spPr>
      </p:pic>
      <p:sp>
        <p:nvSpPr>
          <p:cNvPr id="10" name="Titre 1">
            <a:extLst>
              <a:ext uri="{FF2B5EF4-FFF2-40B4-BE49-F238E27FC236}">
                <a16:creationId xmlns:a16="http://schemas.microsoft.com/office/drawing/2014/main" id="{237E2766-9E43-B23A-F1E8-58E399915DC0}"/>
              </a:ext>
            </a:extLst>
          </p:cNvPr>
          <p:cNvSpPr txBox="1">
            <a:spLocks/>
          </p:cNvSpPr>
          <p:nvPr/>
        </p:nvSpPr>
        <p:spPr>
          <a:xfrm>
            <a:off x="977207" y="118860"/>
            <a:ext cx="10058400" cy="88761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t>Dashboard</a:t>
            </a:r>
            <a:endParaRPr lang="fr-FR" dirty="0"/>
          </a:p>
        </p:txBody>
      </p:sp>
      <p:pic>
        <p:nvPicPr>
          <p:cNvPr id="11" name="Imag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206" y="792480"/>
            <a:ext cx="10101543" cy="5663099"/>
          </a:xfrm>
          <a:prstGeom prst="rect">
            <a:avLst/>
          </a:prstGeom>
        </p:spPr>
      </p:pic>
    </p:spTree>
    <p:extLst>
      <p:ext uri="{BB962C8B-B14F-4D97-AF65-F5344CB8AC3E}">
        <p14:creationId xmlns:p14="http://schemas.microsoft.com/office/powerpoint/2010/main" val="1550484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pic>
        <p:nvPicPr>
          <p:cNvPr id="67" name="Picture Placeholder 72">
            <a:extLst>
              <a:ext uri="{FF2B5EF4-FFF2-40B4-BE49-F238E27FC236}">
                <a16:creationId xmlns:a16="http://schemas.microsoft.com/office/drawing/2014/main" id="{776BF8AA-80DB-4683-9F48-9C2B7F951CBC}"/>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1094" r="19571" b="48611"/>
          <a:stretch/>
        </p:blipFill>
        <p:spPr>
          <a:xfrm flipH="1">
            <a:off x="15407507" y="-15238"/>
            <a:ext cx="3935894" cy="4035425"/>
          </a:xfrm>
          <a:prstGeom prst="rect">
            <a:avLst/>
          </a:prstGeom>
          <a:solidFill>
            <a:srgbClr val="F2F2F2">
              <a:alpha val="40000"/>
            </a:srgbClr>
          </a:solidFill>
        </p:spPr>
      </p:pic>
      <p:sp>
        <p:nvSpPr>
          <p:cNvPr id="54" name="Freeform: Shape 53">
            <a:extLst>
              <a:ext uri="{FF2B5EF4-FFF2-40B4-BE49-F238E27FC236}">
                <a16:creationId xmlns:a16="http://schemas.microsoft.com/office/drawing/2014/main" id="{81CD7AB8-2610-4FD9-812F-913F0194E11B}"/>
              </a:ext>
            </a:extLst>
          </p:cNvPr>
          <p:cNvSpPr/>
          <p:nvPr/>
        </p:nvSpPr>
        <p:spPr>
          <a:xfrm rot="15300000">
            <a:off x="5069277" y="2280163"/>
            <a:ext cx="1295961" cy="1171780"/>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53" name="Freeform: Shape 52">
            <a:extLst>
              <a:ext uri="{FF2B5EF4-FFF2-40B4-BE49-F238E27FC236}">
                <a16:creationId xmlns:a16="http://schemas.microsoft.com/office/drawing/2014/main" id="{2799072D-5A4F-4CAB-A1B9-393D8A614D54}"/>
              </a:ext>
            </a:extLst>
          </p:cNvPr>
          <p:cNvSpPr/>
          <p:nvPr/>
        </p:nvSpPr>
        <p:spPr>
          <a:xfrm rot="15300000">
            <a:off x="5447196" y="2547805"/>
            <a:ext cx="1783134" cy="1612271"/>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4"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37" name="Textfeld 24">
            <a:extLst>
              <a:ext uri="{FF2B5EF4-FFF2-40B4-BE49-F238E27FC236}">
                <a16:creationId xmlns:a16="http://schemas.microsoft.com/office/drawing/2014/main" id="{417E6EC5-3F21-4344-80DA-585AD431C73E}"/>
              </a:ext>
            </a:extLst>
          </p:cNvPr>
          <p:cNvSpPr txBox="1"/>
          <p:nvPr/>
        </p:nvSpPr>
        <p:spPr>
          <a:xfrm>
            <a:off x="0" y="-4823977"/>
            <a:ext cx="24816739" cy="3154710"/>
          </a:xfrm>
          <a:prstGeom prst="rect">
            <a:avLst/>
          </a:prstGeom>
          <a:noFill/>
        </p:spPr>
        <p:txBody>
          <a:bodyPr wrap="square" rtlCol="0">
            <a:spAutoFit/>
          </a:bodyPr>
          <a:lstStyle>
            <a:defPPr>
              <a:defRPr lang="en-US"/>
            </a:defPPr>
            <a:lvl1pPr algn="ctr">
              <a:defRPr sz="3500" b="1">
                <a:latin typeface="Century Gothic" panose="020B0502020202020204" pitchFamily="34" charset="0"/>
              </a:defRPr>
            </a:lvl1pPr>
          </a:lstStyle>
          <a:p>
            <a:r>
              <a:rPr lang="en-US" sz="19900" spc="540" dirty="0">
                <a:gradFill flip="none" rotWithShape="1">
                  <a:gsLst>
                    <a:gs pos="0">
                      <a:srgbClr val="005FD2"/>
                    </a:gs>
                    <a:gs pos="50000">
                      <a:srgbClr val="0073FE"/>
                    </a:gs>
                    <a:gs pos="100000">
                      <a:srgbClr val="579FFF"/>
                    </a:gs>
                  </a:gsLst>
                  <a:lin ang="0" scaled="1"/>
                  <a:tileRect/>
                </a:gradFill>
              </a:rPr>
              <a:t>SOLUTION</a:t>
            </a:r>
            <a:endParaRPr lang="de-DE" sz="19900" spc="540" dirty="0">
              <a:gradFill flip="none" rotWithShape="1">
                <a:gsLst>
                  <a:gs pos="0">
                    <a:srgbClr val="005FD2"/>
                  </a:gs>
                  <a:gs pos="50000">
                    <a:srgbClr val="0073FE"/>
                  </a:gs>
                  <a:gs pos="100000">
                    <a:srgbClr val="579FFF"/>
                  </a:gs>
                </a:gsLst>
                <a:lin ang="0" scaled="1"/>
                <a:tileRect/>
              </a:gradFill>
            </a:endParaRPr>
          </a:p>
        </p:txBody>
      </p:sp>
      <p:sp>
        <p:nvSpPr>
          <p:cNvPr id="38" name="Rectangle: Rounded Corners 37">
            <a:extLst>
              <a:ext uri="{FF2B5EF4-FFF2-40B4-BE49-F238E27FC236}">
                <a16:creationId xmlns:a16="http://schemas.microsoft.com/office/drawing/2014/main" id="{3408456D-3F9D-4163-B081-BCD00E46BDBF}"/>
              </a:ext>
            </a:extLst>
          </p:cNvPr>
          <p:cNvSpPr/>
          <p:nvPr/>
        </p:nvSpPr>
        <p:spPr>
          <a:xfrm>
            <a:off x="-14226467" y="-7095757"/>
            <a:ext cx="11224533" cy="14151094"/>
          </a:xfrm>
          <a:prstGeom prst="roundRect">
            <a:avLst>
              <a:gd name="adj" fmla="val 7595"/>
            </a:avLst>
          </a:prstGeom>
          <a:solidFill>
            <a:srgbClr val="005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39" name="Group 38">
            <a:extLst>
              <a:ext uri="{FF2B5EF4-FFF2-40B4-BE49-F238E27FC236}">
                <a16:creationId xmlns:a16="http://schemas.microsoft.com/office/drawing/2014/main" id="{D2ED341B-98FE-47A9-8A21-32671BDEB601}"/>
              </a:ext>
            </a:extLst>
          </p:cNvPr>
          <p:cNvGrpSpPr/>
          <p:nvPr/>
        </p:nvGrpSpPr>
        <p:grpSpPr>
          <a:xfrm>
            <a:off x="-2479634" y="-7145100"/>
            <a:ext cx="2108484" cy="14151094"/>
            <a:chOff x="13653454" y="1033821"/>
            <a:chExt cx="739116" cy="4960579"/>
          </a:xfrm>
        </p:grpSpPr>
        <p:sp>
          <p:nvSpPr>
            <p:cNvPr id="40" name="Rectangle: Rounded Corners 39">
              <a:extLst>
                <a:ext uri="{FF2B5EF4-FFF2-40B4-BE49-F238E27FC236}">
                  <a16:creationId xmlns:a16="http://schemas.microsoft.com/office/drawing/2014/main" id="{B593448D-239C-487D-82FF-DDE5FA8BD37A}"/>
                </a:ext>
              </a:extLst>
            </p:cNvPr>
            <p:cNvSpPr/>
            <p:nvPr/>
          </p:nvSpPr>
          <p:spPr>
            <a:xfrm>
              <a:off x="13653454" y="1033821"/>
              <a:ext cx="739116" cy="4960579"/>
            </a:xfrm>
            <a:prstGeom prst="roundRect">
              <a:avLst>
                <a:gd name="adj" fmla="val 404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41" name="Group 40">
              <a:extLst>
                <a:ext uri="{FF2B5EF4-FFF2-40B4-BE49-F238E27FC236}">
                  <a16:creationId xmlns:a16="http://schemas.microsoft.com/office/drawing/2014/main" id="{AF7DDF0F-13DF-4CA8-9D81-813F00691603}"/>
                </a:ext>
              </a:extLst>
            </p:cNvPr>
            <p:cNvGrpSpPr/>
            <p:nvPr/>
          </p:nvGrpSpPr>
          <p:grpSpPr>
            <a:xfrm>
              <a:off x="13786931" y="4950961"/>
              <a:ext cx="471230" cy="471230"/>
              <a:chOff x="5879539" y="4659061"/>
              <a:chExt cx="471230" cy="471230"/>
            </a:xfrm>
          </p:grpSpPr>
          <p:sp>
            <p:nvSpPr>
              <p:cNvPr id="51" name="Oval 50">
                <a:extLst>
                  <a:ext uri="{FF2B5EF4-FFF2-40B4-BE49-F238E27FC236}">
                    <a16:creationId xmlns:a16="http://schemas.microsoft.com/office/drawing/2014/main" id="{D0AE158A-D52C-406D-80A5-C8B45322E9A1}"/>
                  </a:ext>
                </a:extLst>
              </p:cNvPr>
              <p:cNvSpPr/>
              <p:nvPr/>
            </p:nvSpPr>
            <p:spPr>
              <a:xfrm>
                <a:off x="5879539" y="4659061"/>
                <a:ext cx="471230" cy="471230"/>
              </a:xfrm>
              <a:prstGeom prst="ellipse">
                <a:avLst/>
              </a:prstGeom>
              <a:solidFill>
                <a:schemeClr val="accent1">
                  <a:alpha val="2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sp>
            <p:nvSpPr>
              <p:cNvPr id="52" name="Oval 51">
                <a:extLst>
                  <a:ext uri="{FF2B5EF4-FFF2-40B4-BE49-F238E27FC236}">
                    <a16:creationId xmlns:a16="http://schemas.microsoft.com/office/drawing/2014/main" id="{68DFA7CF-59E7-4D3F-AAEA-DBDBEA23872C}"/>
                  </a:ext>
                </a:extLst>
              </p:cNvPr>
              <p:cNvSpPr/>
              <p:nvPr/>
            </p:nvSpPr>
            <p:spPr>
              <a:xfrm>
                <a:off x="5978495" y="4758017"/>
                <a:ext cx="273318" cy="273318"/>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srgbClr val="FFFFFF"/>
                    </a:solidFill>
                    <a:effectLst/>
                    <a:uLnTx/>
                    <a:uFillTx/>
                    <a:latin typeface="Century Gothic" panose="020B0502020202020204" pitchFamily="34" charset="0"/>
                  </a:rPr>
                  <a:t>4</a:t>
                </a:r>
              </a:p>
            </p:txBody>
          </p:sp>
        </p:grpSp>
        <p:grpSp>
          <p:nvGrpSpPr>
            <p:cNvPr id="42" name="Group 41">
              <a:extLst>
                <a:ext uri="{FF2B5EF4-FFF2-40B4-BE49-F238E27FC236}">
                  <a16:creationId xmlns:a16="http://schemas.microsoft.com/office/drawing/2014/main" id="{AE5F5F20-85E2-423A-90DD-6389AE55B281}"/>
                </a:ext>
              </a:extLst>
            </p:cNvPr>
            <p:cNvGrpSpPr/>
            <p:nvPr/>
          </p:nvGrpSpPr>
          <p:grpSpPr>
            <a:xfrm>
              <a:off x="13786931" y="3787059"/>
              <a:ext cx="471230" cy="471230"/>
              <a:chOff x="5879539" y="3701037"/>
              <a:chExt cx="471230" cy="471230"/>
            </a:xfrm>
          </p:grpSpPr>
          <p:sp>
            <p:nvSpPr>
              <p:cNvPr id="49" name="Oval 48">
                <a:extLst>
                  <a:ext uri="{FF2B5EF4-FFF2-40B4-BE49-F238E27FC236}">
                    <a16:creationId xmlns:a16="http://schemas.microsoft.com/office/drawing/2014/main" id="{651395CA-E42D-41EE-B343-29E59FFB9CE2}"/>
                  </a:ext>
                </a:extLst>
              </p:cNvPr>
              <p:cNvSpPr/>
              <p:nvPr/>
            </p:nvSpPr>
            <p:spPr>
              <a:xfrm>
                <a:off x="5879539" y="3701037"/>
                <a:ext cx="471230" cy="471230"/>
              </a:xfrm>
              <a:prstGeom prst="ellipse">
                <a:avLst/>
              </a:prstGeom>
              <a:solidFill>
                <a:schemeClr val="accent1">
                  <a:alpha val="2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sp>
            <p:nvSpPr>
              <p:cNvPr id="50" name="Oval 49">
                <a:extLst>
                  <a:ext uri="{FF2B5EF4-FFF2-40B4-BE49-F238E27FC236}">
                    <a16:creationId xmlns:a16="http://schemas.microsoft.com/office/drawing/2014/main" id="{AF2CCA15-1524-4784-93DD-753C5EF58113}"/>
                  </a:ext>
                </a:extLst>
              </p:cNvPr>
              <p:cNvSpPr/>
              <p:nvPr/>
            </p:nvSpPr>
            <p:spPr>
              <a:xfrm>
                <a:off x="5978495" y="3799993"/>
                <a:ext cx="273318" cy="273318"/>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srgbClr val="FFFFFF"/>
                    </a:solidFill>
                    <a:effectLst/>
                    <a:uLnTx/>
                    <a:uFillTx/>
                    <a:latin typeface="Century Gothic" panose="020B0502020202020204" pitchFamily="34" charset="0"/>
                  </a:rPr>
                  <a:t>3</a:t>
                </a:r>
              </a:p>
            </p:txBody>
          </p:sp>
        </p:grpSp>
        <p:grpSp>
          <p:nvGrpSpPr>
            <p:cNvPr id="43" name="Group 42">
              <a:extLst>
                <a:ext uri="{FF2B5EF4-FFF2-40B4-BE49-F238E27FC236}">
                  <a16:creationId xmlns:a16="http://schemas.microsoft.com/office/drawing/2014/main" id="{6DED233A-843C-4FF6-A370-2FC6118971E1}"/>
                </a:ext>
              </a:extLst>
            </p:cNvPr>
            <p:cNvGrpSpPr/>
            <p:nvPr/>
          </p:nvGrpSpPr>
          <p:grpSpPr>
            <a:xfrm>
              <a:off x="13786931" y="2669986"/>
              <a:ext cx="471230" cy="471230"/>
              <a:chOff x="5879539" y="2743013"/>
              <a:chExt cx="471230" cy="471230"/>
            </a:xfrm>
          </p:grpSpPr>
          <p:sp>
            <p:nvSpPr>
              <p:cNvPr id="47" name="Oval 46">
                <a:extLst>
                  <a:ext uri="{FF2B5EF4-FFF2-40B4-BE49-F238E27FC236}">
                    <a16:creationId xmlns:a16="http://schemas.microsoft.com/office/drawing/2014/main" id="{AE4D15ED-B0D3-4B22-84E1-EA734EF33824}"/>
                  </a:ext>
                </a:extLst>
              </p:cNvPr>
              <p:cNvSpPr/>
              <p:nvPr/>
            </p:nvSpPr>
            <p:spPr>
              <a:xfrm>
                <a:off x="5879539" y="2743013"/>
                <a:ext cx="471230" cy="471230"/>
              </a:xfrm>
              <a:prstGeom prst="ellipse">
                <a:avLst/>
              </a:prstGeom>
              <a:solidFill>
                <a:schemeClr val="accent1">
                  <a:alpha val="2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sp>
            <p:nvSpPr>
              <p:cNvPr id="48" name="Oval 47">
                <a:extLst>
                  <a:ext uri="{FF2B5EF4-FFF2-40B4-BE49-F238E27FC236}">
                    <a16:creationId xmlns:a16="http://schemas.microsoft.com/office/drawing/2014/main" id="{3D4AF48F-3189-4975-8817-7C2D46B64F6A}"/>
                  </a:ext>
                </a:extLst>
              </p:cNvPr>
              <p:cNvSpPr/>
              <p:nvPr/>
            </p:nvSpPr>
            <p:spPr>
              <a:xfrm>
                <a:off x="5978495" y="2841969"/>
                <a:ext cx="273318" cy="273318"/>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entury Gothic" panose="020B0502020202020204" pitchFamily="34" charset="0"/>
                  </a:rPr>
                  <a:t>2</a:t>
                </a: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grpSp>
        <p:grpSp>
          <p:nvGrpSpPr>
            <p:cNvPr id="44" name="Group 43">
              <a:extLst>
                <a:ext uri="{FF2B5EF4-FFF2-40B4-BE49-F238E27FC236}">
                  <a16:creationId xmlns:a16="http://schemas.microsoft.com/office/drawing/2014/main" id="{5D2E96C0-06CD-47A4-9384-1A36145F93A6}"/>
                </a:ext>
              </a:extLst>
            </p:cNvPr>
            <p:cNvGrpSpPr/>
            <p:nvPr/>
          </p:nvGrpSpPr>
          <p:grpSpPr>
            <a:xfrm>
              <a:off x="13786931" y="1594688"/>
              <a:ext cx="471230" cy="471230"/>
              <a:chOff x="5879539" y="1784988"/>
              <a:chExt cx="471230" cy="471230"/>
            </a:xfrm>
          </p:grpSpPr>
          <p:sp>
            <p:nvSpPr>
              <p:cNvPr id="45" name="Oval 44">
                <a:extLst>
                  <a:ext uri="{FF2B5EF4-FFF2-40B4-BE49-F238E27FC236}">
                    <a16:creationId xmlns:a16="http://schemas.microsoft.com/office/drawing/2014/main" id="{5091ABD0-8EB5-4D88-9DD9-13A1780BA24A}"/>
                  </a:ext>
                </a:extLst>
              </p:cNvPr>
              <p:cNvSpPr/>
              <p:nvPr/>
            </p:nvSpPr>
            <p:spPr>
              <a:xfrm>
                <a:off x="5879539" y="1784988"/>
                <a:ext cx="471230" cy="471230"/>
              </a:xfrm>
              <a:prstGeom prst="ellipse">
                <a:avLst/>
              </a:prstGeom>
              <a:solidFill>
                <a:schemeClr val="accent1">
                  <a:alpha val="2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sp>
            <p:nvSpPr>
              <p:cNvPr id="46" name="Oval 45">
                <a:extLst>
                  <a:ext uri="{FF2B5EF4-FFF2-40B4-BE49-F238E27FC236}">
                    <a16:creationId xmlns:a16="http://schemas.microsoft.com/office/drawing/2014/main" id="{0D2669F7-40EE-4F78-A32A-62953D307576}"/>
                  </a:ext>
                </a:extLst>
              </p:cNvPr>
              <p:cNvSpPr/>
              <p:nvPr/>
            </p:nvSpPr>
            <p:spPr>
              <a:xfrm>
                <a:off x="5978495" y="1883944"/>
                <a:ext cx="273318" cy="273318"/>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entury Gothic" panose="020B0502020202020204" pitchFamily="34" charset="0"/>
                  </a:rPr>
                  <a:t>1</a:t>
                </a: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grpSp>
      </p:grpSp>
      <p:grpSp>
        <p:nvGrpSpPr>
          <p:cNvPr id="55" name="Group 54">
            <a:extLst>
              <a:ext uri="{FF2B5EF4-FFF2-40B4-BE49-F238E27FC236}">
                <a16:creationId xmlns:a16="http://schemas.microsoft.com/office/drawing/2014/main" id="{495C5DD9-B9E1-425F-93C6-135BD7F98C78}"/>
              </a:ext>
            </a:extLst>
          </p:cNvPr>
          <p:cNvGrpSpPr/>
          <p:nvPr/>
        </p:nvGrpSpPr>
        <p:grpSpPr>
          <a:xfrm>
            <a:off x="-13580173" y="3865821"/>
            <a:ext cx="10020358" cy="2930455"/>
            <a:chOff x="1284103" y="4672950"/>
            <a:chExt cx="3512575" cy="1027253"/>
          </a:xfrm>
        </p:grpSpPr>
        <p:sp>
          <p:nvSpPr>
            <p:cNvPr id="56" name="Rectangle: Rounded Corners 55">
              <a:extLst>
                <a:ext uri="{FF2B5EF4-FFF2-40B4-BE49-F238E27FC236}">
                  <a16:creationId xmlns:a16="http://schemas.microsoft.com/office/drawing/2014/main" id="{204C01D4-C058-4091-8EC7-6C856AC3B806}"/>
                </a:ext>
              </a:extLst>
            </p:cNvPr>
            <p:cNvSpPr/>
            <p:nvPr/>
          </p:nvSpPr>
          <p:spPr>
            <a:xfrm>
              <a:off x="1302511" y="4672950"/>
              <a:ext cx="3494167" cy="1027253"/>
            </a:xfrm>
            <a:prstGeom prst="roundRect">
              <a:avLst>
                <a:gd name="adj" fmla="val 33750"/>
              </a:avLst>
            </a:prstGeom>
            <a:solidFill>
              <a:srgbClr val="0073FE">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7" name="TextBox 56">
              <a:extLst>
                <a:ext uri="{FF2B5EF4-FFF2-40B4-BE49-F238E27FC236}">
                  <a16:creationId xmlns:a16="http://schemas.microsoft.com/office/drawing/2014/main" id="{102D151B-54DD-4E91-AEF8-F467342C8A87}"/>
                </a:ext>
              </a:extLst>
            </p:cNvPr>
            <p:cNvSpPr txBox="1"/>
            <p:nvPr/>
          </p:nvSpPr>
          <p:spPr>
            <a:xfrm flipH="1">
              <a:off x="1284103" y="4862866"/>
              <a:ext cx="3430264" cy="647421"/>
            </a:xfrm>
            <a:prstGeom prst="rect">
              <a:avLst/>
            </a:prstGeom>
            <a:noFill/>
          </p:spPr>
          <p:txBody>
            <a:bodyPr wrap="square" tIns="0" rtlCol="0">
              <a:spAutoFit/>
            </a:bodyPr>
            <a:lstStyle/>
            <a:p>
              <a:pPr algn="r">
                <a:lnSpc>
                  <a:spcPts val="1600"/>
                </a:lnSpc>
              </a:pPr>
              <a:r>
                <a:rPr lang="en-US" sz="1300" dirty="0">
                  <a:solidFill>
                    <a:schemeClr val="bg1"/>
                  </a:solidFill>
                  <a:latin typeface="Century Gothic" panose="020B0502020202020204" pitchFamily="34" charset="0"/>
                </a:rPr>
                <a:t>Our application connects you with others who are similar and offer you to become a referrer &amp; make money.</a:t>
              </a:r>
            </a:p>
          </p:txBody>
        </p:sp>
      </p:grpSp>
      <p:grpSp>
        <p:nvGrpSpPr>
          <p:cNvPr id="58" name="Group 57">
            <a:extLst>
              <a:ext uri="{FF2B5EF4-FFF2-40B4-BE49-F238E27FC236}">
                <a16:creationId xmlns:a16="http://schemas.microsoft.com/office/drawing/2014/main" id="{4AC94AF1-B517-4A8A-B581-81637C68F750}"/>
              </a:ext>
            </a:extLst>
          </p:cNvPr>
          <p:cNvGrpSpPr/>
          <p:nvPr/>
        </p:nvGrpSpPr>
        <p:grpSpPr>
          <a:xfrm>
            <a:off x="-13529399" y="653024"/>
            <a:ext cx="9967845" cy="2930455"/>
            <a:chOff x="1302511" y="3558309"/>
            <a:chExt cx="3494167" cy="1027253"/>
          </a:xfrm>
        </p:grpSpPr>
        <p:sp>
          <p:nvSpPr>
            <p:cNvPr id="59" name="Rectangle: Rounded Corners 58">
              <a:extLst>
                <a:ext uri="{FF2B5EF4-FFF2-40B4-BE49-F238E27FC236}">
                  <a16:creationId xmlns:a16="http://schemas.microsoft.com/office/drawing/2014/main" id="{E390BC11-7E20-4D0A-A469-A4E10C0BA994}"/>
                </a:ext>
              </a:extLst>
            </p:cNvPr>
            <p:cNvSpPr/>
            <p:nvPr/>
          </p:nvSpPr>
          <p:spPr>
            <a:xfrm>
              <a:off x="1302511" y="3558309"/>
              <a:ext cx="3494167" cy="1027253"/>
            </a:xfrm>
            <a:prstGeom prst="roundRect">
              <a:avLst>
                <a:gd name="adj" fmla="val 33750"/>
              </a:avLst>
            </a:prstGeom>
            <a:solidFill>
              <a:srgbClr val="0073FE">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0" name="TextBox 59">
              <a:extLst>
                <a:ext uri="{FF2B5EF4-FFF2-40B4-BE49-F238E27FC236}">
                  <a16:creationId xmlns:a16="http://schemas.microsoft.com/office/drawing/2014/main" id="{DB40DA6C-A125-4D18-ADB1-89727EEE687D}"/>
                </a:ext>
              </a:extLst>
            </p:cNvPr>
            <p:cNvSpPr txBox="1"/>
            <p:nvPr/>
          </p:nvSpPr>
          <p:spPr>
            <a:xfrm flipH="1">
              <a:off x="1412011" y="3748225"/>
              <a:ext cx="3275167" cy="647421"/>
            </a:xfrm>
            <a:prstGeom prst="rect">
              <a:avLst/>
            </a:prstGeom>
            <a:noFill/>
          </p:spPr>
          <p:txBody>
            <a:bodyPr wrap="square" tIns="0" rtlCol="0">
              <a:spAutoFit/>
            </a:bodyPr>
            <a:lstStyle/>
            <a:p>
              <a:pPr algn="r">
                <a:lnSpc>
                  <a:spcPts val="1600"/>
                </a:lnSpc>
              </a:pPr>
              <a:r>
                <a:rPr lang="en-US" sz="1300" dirty="0">
                  <a:solidFill>
                    <a:schemeClr val="bg1"/>
                  </a:solidFill>
                  <a:latin typeface="Century Gothic" panose="020B0502020202020204" pitchFamily="34" charset="0"/>
                </a:rPr>
                <a:t>Users can save money and generate commissions on the go through our service and with  zero emissions.</a:t>
              </a:r>
            </a:p>
          </p:txBody>
        </p:sp>
      </p:grpSp>
      <p:grpSp>
        <p:nvGrpSpPr>
          <p:cNvPr id="61" name="Group 60">
            <a:extLst>
              <a:ext uri="{FF2B5EF4-FFF2-40B4-BE49-F238E27FC236}">
                <a16:creationId xmlns:a16="http://schemas.microsoft.com/office/drawing/2014/main" id="{E90BBBCB-1309-4C35-9323-5EC466BED64C}"/>
              </a:ext>
            </a:extLst>
          </p:cNvPr>
          <p:cNvGrpSpPr/>
          <p:nvPr/>
        </p:nvGrpSpPr>
        <p:grpSpPr>
          <a:xfrm>
            <a:off x="-13555865" y="-2819206"/>
            <a:ext cx="9967845" cy="2930455"/>
            <a:chOff x="1284102" y="2443668"/>
            <a:chExt cx="3494167" cy="1027253"/>
          </a:xfrm>
        </p:grpSpPr>
        <p:sp>
          <p:nvSpPr>
            <p:cNvPr id="62" name="Rectangle: Rounded Corners 61">
              <a:extLst>
                <a:ext uri="{FF2B5EF4-FFF2-40B4-BE49-F238E27FC236}">
                  <a16:creationId xmlns:a16="http://schemas.microsoft.com/office/drawing/2014/main" id="{A7BE3AF5-2B7A-416E-A7F2-4786F8AF3894}"/>
                </a:ext>
              </a:extLst>
            </p:cNvPr>
            <p:cNvSpPr/>
            <p:nvPr/>
          </p:nvSpPr>
          <p:spPr>
            <a:xfrm>
              <a:off x="1284102" y="2443668"/>
              <a:ext cx="3494167" cy="1027253"/>
            </a:xfrm>
            <a:prstGeom prst="roundRect">
              <a:avLst>
                <a:gd name="adj" fmla="val 33750"/>
              </a:avLst>
            </a:prstGeom>
            <a:solidFill>
              <a:srgbClr val="0073FE">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3" name="TextBox 62">
              <a:extLst>
                <a:ext uri="{FF2B5EF4-FFF2-40B4-BE49-F238E27FC236}">
                  <a16:creationId xmlns:a16="http://schemas.microsoft.com/office/drawing/2014/main" id="{25A1BC4F-0D20-4A17-A08D-E276FABD76EE}"/>
                </a:ext>
              </a:extLst>
            </p:cNvPr>
            <p:cNvSpPr txBox="1"/>
            <p:nvPr/>
          </p:nvSpPr>
          <p:spPr>
            <a:xfrm flipH="1">
              <a:off x="1440251" y="2633584"/>
              <a:ext cx="3181868" cy="647421"/>
            </a:xfrm>
            <a:prstGeom prst="rect">
              <a:avLst/>
            </a:prstGeom>
            <a:noFill/>
          </p:spPr>
          <p:txBody>
            <a:bodyPr wrap="square" tIns="0" rtlCol="0">
              <a:spAutoFit/>
            </a:bodyPr>
            <a:lstStyle/>
            <a:p>
              <a:pPr algn="r">
                <a:lnSpc>
                  <a:spcPts val="1600"/>
                </a:lnSpc>
              </a:pPr>
              <a:r>
                <a:rPr lang="en-US" sz="1300" dirty="0">
                  <a:solidFill>
                    <a:schemeClr val="bg1"/>
                  </a:solidFill>
                  <a:latin typeface="Century Gothic" panose="020B0502020202020204" pitchFamily="34" charset="0"/>
                </a:rPr>
                <a:t>We offer any destination, at any time. We’ve invented a solution to cut down 99% of  time &amp; costs.</a:t>
              </a:r>
            </a:p>
          </p:txBody>
        </p:sp>
      </p:grpSp>
      <p:grpSp>
        <p:nvGrpSpPr>
          <p:cNvPr id="64" name="Group 63">
            <a:extLst>
              <a:ext uri="{FF2B5EF4-FFF2-40B4-BE49-F238E27FC236}">
                <a16:creationId xmlns:a16="http://schemas.microsoft.com/office/drawing/2014/main" id="{3ED77E0F-B2EA-4745-B643-C4D1C3B7E77F}"/>
              </a:ext>
            </a:extLst>
          </p:cNvPr>
          <p:cNvGrpSpPr/>
          <p:nvPr/>
        </p:nvGrpSpPr>
        <p:grpSpPr>
          <a:xfrm>
            <a:off x="-13650185" y="-6467681"/>
            <a:ext cx="9967845" cy="2930455"/>
            <a:chOff x="1284102" y="1329027"/>
            <a:chExt cx="3494167" cy="1027253"/>
          </a:xfrm>
        </p:grpSpPr>
        <p:sp>
          <p:nvSpPr>
            <p:cNvPr id="65" name="Rectangle: Rounded Corners 64">
              <a:extLst>
                <a:ext uri="{FF2B5EF4-FFF2-40B4-BE49-F238E27FC236}">
                  <a16:creationId xmlns:a16="http://schemas.microsoft.com/office/drawing/2014/main" id="{71794DB9-AC6B-4592-8AC3-566A04034800}"/>
                </a:ext>
              </a:extLst>
            </p:cNvPr>
            <p:cNvSpPr/>
            <p:nvPr/>
          </p:nvSpPr>
          <p:spPr>
            <a:xfrm>
              <a:off x="1284102" y="1329027"/>
              <a:ext cx="3494167" cy="1027253"/>
            </a:xfrm>
            <a:prstGeom prst="roundRect">
              <a:avLst>
                <a:gd name="adj" fmla="val 33750"/>
              </a:avLst>
            </a:prstGeom>
            <a:solidFill>
              <a:srgbClr val="0073FE">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6" name="TextBox 65">
              <a:extLst>
                <a:ext uri="{FF2B5EF4-FFF2-40B4-BE49-F238E27FC236}">
                  <a16:creationId xmlns:a16="http://schemas.microsoft.com/office/drawing/2014/main" id="{66B7141F-2F5F-4627-BB9B-6AF95F138D45}"/>
                </a:ext>
              </a:extLst>
            </p:cNvPr>
            <p:cNvSpPr txBox="1"/>
            <p:nvPr/>
          </p:nvSpPr>
          <p:spPr>
            <a:xfrm flipH="1">
              <a:off x="1506990" y="1518943"/>
              <a:ext cx="3048390" cy="647421"/>
            </a:xfrm>
            <a:prstGeom prst="rect">
              <a:avLst/>
            </a:prstGeom>
            <a:noFill/>
          </p:spPr>
          <p:txBody>
            <a:bodyPr wrap="square" tIns="0" rtlCol="0">
              <a:spAutoFit/>
            </a:bodyPr>
            <a:lstStyle/>
            <a:p>
              <a:pPr algn="r">
                <a:lnSpc>
                  <a:spcPts val="1600"/>
                </a:lnSpc>
              </a:pPr>
              <a:r>
                <a:rPr lang="en-US" sz="1300" dirty="0">
                  <a:solidFill>
                    <a:schemeClr val="bg1"/>
                  </a:solidFill>
                  <a:latin typeface="Century Gothic" panose="020B0502020202020204" pitchFamily="34" charset="0"/>
                </a:rPr>
                <a:t>We offer a product that can allow our users to save more money and earn passive income.</a:t>
              </a:r>
            </a:p>
          </p:txBody>
        </p:sp>
      </p:grpSp>
      <p:pic>
        <p:nvPicPr>
          <p:cNvPr id="2" name="Image 1"/>
          <p:cNvPicPr>
            <a:picLocks noChangeAspect="1"/>
          </p:cNvPicPr>
          <p:nvPr/>
        </p:nvPicPr>
        <p:blipFill>
          <a:blip r:embed="rId5"/>
          <a:stretch>
            <a:fillRect/>
          </a:stretch>
        </p:blipFill>
        <p:spPr>
          <a:xfrm>
            <a:off x="9750392" y="5961061"/>
            <a:ext cx="1809665" cy="730288"/>
          </a:xfrm>
          <a:prstGeom prst="rect">
            <a:avLst/>
          </a:prstGeom>
        </p:spPr>
      </p:pic>
      <p:sp>
        <p:nvSpPr>
          <p:cNvPr id="35" name="Titre 1">
            <a:extLst>
              <a:ext uri="{FF2B5EF4-FFF2-40B4-BE49-F238E27FC236}">
                <a16:creationId xmlns:a16="http://schemas.microsoft.com/office/drawing/2014/main" id="{2EFD5EFA-5C51-13E3-7FB9-9856872CC8DF}"/>
              </a:ext>
            </a:extLst>
          </p:cNvPr>
          <p:cNvSpPr txBox="1">
            <a:spLocks/>
          </p:cNvSpPr>
          <p:nvPr/>
        </p:nvSpPr>
        <p:spPr>
          <a:xfrm>
            <a:off x="1097280" y="286603"/>
            <a:ext cx="10058400" cy="14507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solidFill>
                  <a:schemeClr val="accent1">
                    <a:lumMod val="50000"/>
                  </a:schemeClr>
                </a:solidFill>
                <a:latin typeface="Arial" panose="020B0604020202020204" pitchFamily="34" charset="0"/>
                <a:cs typeface="Arial" panose="020B0604020202020204" pitchFamily="34" charset="0"/>
              </a:rPr>
              <a:t>Conclusion</a:t>
            </a:r>
            <a:endParaRPr lang="fr-FR" dirty="0">
              <a:solidFill>
                <a:schemeClr val="accent1">
                  <a:lumMod val="50000"/>
                </a:schemeClr>
              </a:solidFill>
              <a:latin typeface="Arial" panose="020B0604020202020204" pitchFamily="34" charset="0"/>
              <a:cs typeface="Arial" panose="020B0604020202020204" pitchFamily="34" charset="0"/>
            </a:endParaRPr>
          </a:p>
        </p:txBody>
      </p:sp>
      <p:sp>
        <p:nvSpPr>
          <p:cNvPr id="36" name="Espace réservé du contenu 2">
            <a:extLst>
              <a:ext uri="{FF2B5EF4-FFF2-40B4-BE49-F238E27FC236}">
                <a16:creationId xmlns:a16="http://schemas.microsoft.com/office/drawing/2014/main" id="{760314C5-8A61-01CB-908F-337EA7809826}"/>
              </a:ext>
            </a:extLst>
          </p:cNvPr>
          <p:cNvSpPr txBox="1">
            <a:spLocks/>
          </p:cNvSpPr>
          <p:nvPr/>
        </p:nvSpPr>
        <p:spPr>
          <a:xfrm>
            <a:off x="1097280" y="1845734"/>
            <a:ext cx="10058400" cy="40233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mtClean="0">
                <a:solidFill>
                  <a:srgbClr val="000000"/>
                </a:solidFill>
                <a:latin typeface="Swis721_Lt_BT_Light"/>
              </a:rPr>
              <a:t>La BI nous a permis d'extraire des faits cruciaux d'une grande quantité de données non structurées et de les transformer en informations exploitables. Et c’est ça l’importance de la BI  elle permettent aux entreprises de prendre des décisions stratégiques éclairées, améliorant ainsi l'efficacité opérationnelle et la productivité de l'entreprise. </a:t>
            </a:r>
            <a:endParaRPr lang="fr-FR" dirty="0"/>
          </a:p>
        </p:txBody>
      </p:sp>
    </p:spTree>
    <p:extLst>
      <p:ext uri="{BB962C8B-B14F-4D97-AF65-F5344CB8AC3E}">
        <p14:creationId xmlns:p14="http://schemas.microsoft.com/office/powerpoint/2010/main" val="630824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Tm="10">
        <p159:morph option="byObject"/>
      </p:transition>
    </mc:Choice>
    <mc:Fallback xmlns="">
      <p:transition spd="slow" advTm="1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pic>
        <p:nvPicPr>
          <p:cNvPr id="67" name="Picture Placeholder 72">
            <a:extLst>
              <a:ext uri="{FF2B5EF4-FFF2-40B4-BE49-F238E27FC236}">
                <a16:creationId xmlns:a16="http://schemas.microsoft.com/office/drawing/2014/main" id="{776BF8AA-80DB-4683-9F48-9C2B7F951CBC}"/>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1094" r="19571" b="48611"/>
          <a:stretch/>
        </p:blipFill>
        <p:spPr>
          <a:xfrm flipH="1">
            <a:off x="15407507" y="-15238"/>
            <a:ext cx="3935894" cy="4035425"/>
          </a:xfrm>
          <a:prstGeom prst="rect">
            <a:avLst/>
          </a:prstGeom>
          <a:solidFill>
            <a:srgbClr val="F2F2F2">
              <a:alpha val="40000"/>
            </a:srgbClr>
          </a:solidFill>
        </p:spPr>
      </p:pic>
      <p:sp>
        <p:nvSpPr>
          <p:cNvPr id="54" name="Freeform: Shape 53">
            <a:extLst>
              <a:ext uri="{FF2B5EF4-FFF2-40B4-BE49-F238E27FC236}">
                <a16:creationId xmlns:a16="http://schemas.microsoft.com/office/drawing/2014/main" id="{81CD7AB8-2610-4FD9-812F-913F0194E11B}"/>
              </a:ext>
            </a:extLst>
          </p:cNvPr>
          <p:cNvSpPr/>
          <p:nvPr/>
        </p:nvSpPr>
        <p:spPr>
          <a:xfrm rot="15300000">
            <a:off x="5069277" y="2280163"/>
            <a:ext cx="1295961" cy="1171780"/>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53" name="Freeform: Shape 52">
            <a:extLst>
              <a:ext uri="{FF2B5EF4-FFF2-40B4-BE49-F238E27FC236}">
                <a16:creationId xmlns:a16="http://schemas.microsoft.com/office/drawing/2014/main" id="{2799072D-5A4F-4CAB-A1B9-393D8A614D54}"/>
              </a:ext>
            </a:extLst>
          </p:cNvPr>
          <p:cNvSpPr/>
          <p:nvPr/>
        </p:nvSpPr>
        <p:spPr>
          <a:xfrm rot="15300000">
            <a:off x="5447196" y="2547805"/>
            <a:ext cx="1783134" cy="1612271"/>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4"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37" name="Textfeld 24">
            <a:extLst>
              <a:ext uri="{FF2B5EF4-FFF2-40B4-BE49-F238E27FC236}">
                <a16:creationId xmlns:a16="http://schemas.microsoft.com/office/drawing/2014/main" id="{417E6EC5-3F21-4344-80DA-585AD431C73E}"/>
              </a:ext>
            </a:extLst>
          </p:cNvPr>
          <p:cNvSpPr txBox="1"/>
          <p:nvPr/>
        </p:nvSpPr>
        <p:spPr>
          <a:xfrm>
            <a:off x="0" y="-4823977"/>
            <a:ext cx="24816739" cy="3154710"/>
          </a:xfrm>
          <a:prstGeom prst="rect">
            <a:avLst/>
          </a:prstGeom>
          <a:noFill/>
        </p:spPr>
        <p:txBody>
          <a:bodyPr wrap="square" rtlCol="0">
            <a:spAutoFit/>
          </a:bodyPr>
          <a:lstStyle>
            <a:defPPr>
              <a:defRPr lang="en-US"/>
            </a:defPPr>
            <a:lvl1pPr algn="ctr">
              <a:defRPr sz="3500" b="1">
                <a:latin typeface="Century Gothic" panose="020B0502020202020204" pitchFamily="34" charset="0"/>
              </a:defRPr>
            </a:lvl1pPr>
          </a:lstStyle>
          <a:p>
            <a:r>
              <a:rPr lang="en-US" sz="19900" spc="540" dirty="0">
                <a:gradFill flip="none" rotWithShape="1">
                  <a:gsLst>
                    <a:gs pos="0">
                      <a:srgbClr val="005FD2"/>
                    </a:gs>
                    <a:gs pos="50000">
                      <a:srgbClr val="0073FE"/>
                    </a:gs>
                    <a:gs pos="100000">
                      <a:srgbClr val="579FFF"/>
                    </a:gs>
                  </a:gsLst>
                  <a:lin ang="0" scaled="1"/>
                  <a:tileRect/>
                </a:gradFill>
              </a:rPr>
              <a:t>SOLUTION</a:t>
            </a:r>
            <a:endParaRPr lang="de-DE" sz="19900" spc="540" dirty="0">
              <a:gradFill flip="none" rotWithShape="1">
                <a:gsLst>
                  <a:gs pos="0">
                    <a:srgbClr val="005FD2"/>
                  </a:gs>
                  <a:gs pos="50000">
                    <a:srgbClr val="0073FE"/>
                  </a:gs>
                  <a:gs pos="100000">
                    <a:srgbClr val="579FFF"/>
                  </a:gs>
                </a:gsLst>
                <a:lin ang="0" scaled="1"/>
                <a:tileRect/>
              </a:gradFill>
            </a:endParaRPr>
          </a:p>
        </p:txBody>
      </p:sp>
      <p:sp>
        <p:nvSpPr>
          <p:cNvPr id="38" name="Rectangle: Rounded Corners 37">
            <a:extLst>
              <a:ext uri="{FF2B5EF4-FFF2-40B4-BE49-F238E27FC236}">
                <a16:creationId xmlns:a16="http://schemas.microsoft.com/office/drawing/2014/main" id="{3408456D-3F9D-4163-B081-BCD00E46BDBF}"/>
              </a:ext>
            </a:extLst>
          </p:cNvPr>
          <p:cNvSpPr/>
          <p:nvPr/>
        </p:nvSpPr>
        <p:spPr>
          <a:xfrm>
            <a:off x="-14226467" y="-7095757"/>
            <a:ext cx="11224533" cy="14151094"/>
          </a:xfrm>
          <a:prstGeom prst="roundRect">
            <a:avLst>
              <a:gd name="adj" fmla="val 7595"/>
            </a:avLst>
          </a:prstGeom>
          <a:solidFill>
            <a:srgbClr val="005F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39" name="Group 38">
            <a:extLst>
              <a:ext uri="{FF2B5EF4-FFF2-40B4-BE49-F238E27FC236}">
                <a16:creationId xmlns:a16="http://schemas.microsoft.com/office/drawing/2014/main" id="{D2ED341B-98FE-47A9-8A21-32671BDEB601}"/>
              </a:ext>
            </a:extLst>
          </p:cNvPr>
          <p:cNvGrpSpPr/>
          <p:nvPr/>
        </p:nvGrpSpPr>
        <p:grpSpPr>
          <a:xfrm>
            <a:off x="-2479634" y="-7145100"/>
            <a:ext cx="2108484" cy="14151094"/>
            <a:chOff x="13653454" y="1033821"/>
            <a:chExt cx="739116" cy="4960579"/>
          </a:xfrm>
        </p:grpSpPr>
        <p:sp>
          <p:nvSpPr>
            <p:cNvPr id="40" name="Rectangle: Rounded Corners 39">
              <a:extLst>
                <a:ext uri="{FF2B5EF4-FFF2-40B4-BE49-F238E27FC236}">
                  <a16:creationId xmlns:a16="http://schemas.microsoft.com/office/drawing/2014/main" id="{B593448D-239C-487D-82FF-DDE5FA8BD37A}"/>
                </a:ext>
              </a:extLst>
            </p:cNvPr>
            <p:cNvSpPr/>
            <p:nvPr/>
          </p:nvSpPr>
          <p:spPr>
            <a:xfrm>
              <a:off x="13653454" y="1033821"/>
              <a:ext cx="739116" cy="4960579"/>
            </a:xfrm>
            <a:prstGeom prst="roundRect">
              <a:avLst>
                <a:gd name="adj" fmla="val 404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41" name="Group 40">
              <a:extLst>
                <a:ext uri="{FF2B5EF4-FFF2-40B4-BE49-F238E27FC236}">
                  <a16:creationId xmlns:a16="http://schemas.microsoft.com/office/drawing/2014/main" id="{AF7DDF0F-13DF-4CA8-9D81-813F00691603}"/>
                </a:ext>
              </a:extLst>
            </p:cNvPr>
            <p:cNvGrpSpPr/>
            <p:nvPr/>
          </p:nvGrpSpPr>
          <p:grpSpPr>
            <a:xfrm>
              <a:off x="13786931" y="4950961"/>
              <a:ext cx="471230" cy="471230"/>
              <a:chOff x="5879539" y="4659061"/>
              <a:chExt cx="471230" cy="471230"/>
            </a:xfrm>
          </p:grpSpPr>
          <p:sp>
            <p:nvSpPr>
              <p:cNvPr id="51" name="Oval 50">
                <a:extLst>
                  <a:ext uri="{FF2B5EF4-FFF2-40B4-BE49-F238E27FC236}">
                    <a16:creationId xmlns:a16="http://schemas.microsoft.com/office/drawing/2014/main" id="{D0AE158A-D52C-406D-80A5-C8B45322E9A1}"/>
                  </a:ext>
                </a:extLst>
              </p:cNvPr>
              <p:cNvSpPr/>
              <p:nvPr/>
            </p:nvSpPr>
            <p:spPr>
              <a:xfrm>
                <a:off x="5879539" y="4659061"/>
                <a:ext cx="471230" cy="471230"/>
              </a:xfrm>
              <a:prstGeom prst="ellipse">
                <a:avLst/>
              </a:prstGeom>
              <a:solidFill>
                <a:schemeClr val="accent1">
                  <a:alpha val="2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sp>
            <p:nvSpPr>
              <p:cNvPr id="52" name="Oval 51">
                <a:extLst>
                  <a:ext uri="{FF2B5EF4-FFF2-40B4-BE49-F238E27FC236}">
                    <a16:creationId xmlns:a16="http://schemas.microsoft.com/office/drawing/2014/main" id="{68DFA7CF-59E7-4D3F-AAEA-DBDBEA23872C}"/>
                  </a:ext>
                </a:extLst>
              </p:cNvPr>
              <p:cNvSpPr/>
              <p:nvPr/>
            </p:nvSpPr>
            <p:spPr>
              <a:xfrm>
                <a:off x="5978495" y="4758017"/>
                <a:ext cx="273318" cy="273318"/>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srgbClr val="FFFFFF"/>
                    </a:solidFill>
                    <a:effectLst/>
                    <a:uLnTx/>
                    <a:uFillTx/>
                    <a:latin typeface="Century Gothic" panose="020B0502020202020204" pitchFamily="34" charset="0"/>
                  </a:rPr>
                  <a:t>4</a:t>
                </a:r>
              </a:p>
            </p:txBody>
          </p:sp>
        </p:grpSp>
        <p:grpSp>
          <p:nvGrpSpPr>
            <p:cNvPr id="42" name="Group 41">
              <a:extLst>
                <a:ext uri="{FF2B5EF4-FFF2-40B4-BE49-F238E27FC236}">
                  <a16:creationId xmlns:a16="http://schemas.microsoft.com/office/drawing/2014/main" id="{AE5F5F20-85E2-423A-90DD-6389AE55B281}"/>
                </a:ext>
              </a:extLst>
            </p:cNvPr>
            <p:cNvGrpSpPr/>
            <p:nvPr/>
          </p:nvGrpSpPr>
          <p:grpSpPr>
            <a:xfrm>
              <a:off x="13786931" y="3787059"/>
              <a:ext cx="471230" cy="471230"/>
              <a:chOff x="5879539" y="3701037"/>
              <a:chExt cx="471230" cy="471230"/>
            </a:xfrm>
          </p:grpSpPr>
          <p:sp>
            <p:nvSpPr>
              <p:cNvPr id="49" name="Oval 48">
                <a:extLst>
                  <a:ext uri="{FF2B5EF4-FFF2-40B4-BE49-F238E27FC236}">
                    <a16:creationId xmlns:a16="http://schemas.microsoft.com/office/drawing/2014/main" id="{651395CA-E42D-41EE-B343-29E59FFB9CE2}"/>
                  </a:ext>
                </a:extLst>
              </p:cNvPr>
              <p:cNvSpPr/>
              <p:nvPr/>
            </p:nvSpPr>
            <p:spPr>
              <a:xfrm>
                <a:off x="5879539" y="3701037"/>
                <a:ext cx="471230" cy="471230"/>
              </a:xfrm>
              <a:prstGeom prst="ellipse">
                <a:avLst/>
              </a:prstGeom>
              <a:solidFill>
                <a:schemeClr val="accent1">
                  <a:alpha val="2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sp>
            <p:nvSpPr>
              <p:cNvPr id="50" name="Oval 49">
                <a:extLst>
                  <a:ext uri="{FF2B5EF4-FFF2-40B4-BE49-F238E27FC236}">
                    <a16:creationId xmlns:a16="http://schemas.microsoft.com/office/drawing/2014/main" id="{AF2CCA15-1524-4784-93DD-753C5EF58113}"/>
                  </a:ext>
                </a:extLst>
              </p:cNvPr>
              <p:cNvSpPr/>
              <p:nvPr/>
            </p:nvSpPr>
            <p:spPr>
              <a:xfrm>
                <a:off x="5978495" y="3799993"/>
                <a:ext cx="273318" cy="273318"/>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noFill/>
                    </a:ln>
                    <a:solidFill>
                      <a:srgbClr val="FFFFFF"/>
                    </a:solidFill>
                    <a:effectLst/>
                    <a:uLnTx/>
                    <a:uFillTx/>
                    <a:latin typeface="Century Gothic" panose="020B0502020202020204" pitchFamily="34" charset="0"/>
                  </a:rPr>
                  <a:t>3</a:t>
                </a:r>
              </a:p>
            </p:txBody>
          </p:sp>
        </p:grpSp>
        <p:grpSp>
          <p:nvGrpSpPr>
            <p:cNvPr id="43" name="Group 42">
              <a:extLst>
                <a:ext uri="{FF2B5EF4-FFF2-40B4-BE49-F238E27FC236}">
                  <a16:creationId xmlns:a16="http://schemas.microsoft.com/office/drawing/2014/main" id="{6DED233A-843C-4FF6-A370-2FC6118971E1}"/>
                </a:ext>
              </a:extLst>
            </p:cNvPr>
            <p:cNvGrpSpPr/>
            <p:nvPr/>
          </p:nvGrpSpPr>
          <p:grpSpPr>
            <a:xfrm>
              <a:off x="13786931" y="2669986"/>
              <a:ext cx="471230" cy="471230"/>
              <a:chOff x="5879539" y="2743013"/>
              <a:chExt cx="471230" cy="471230"/>
            </a:xfrm>
          </p:grpSpPr>
          <p:sp>
            <p:nvSpPr>
              <p:cNvPr id="47" name="Oval 46">
                <a:extLst>
                  <a:ext uri="{FF2B5EF4-FFF2-40B4-BE49-F238E27FC236}">
                    <a16:creationId xmlns:a16="http://schemas.microsoft.com/office/drawing/2014/main" id="{AE4D15ED-B0D3-4B22-84E1-EA734EF33824}"/>
                  </a:ext>
                </a:extLst>
              </p:cNvPr>
              <p:cNvSpPr/>
              <p:nvPr/>
            </p:nvSpPr>
            <p:spPr>
              <a:xfrm>
                <a:off x="5879539" y="2743013"/>
                <a:ext cx="471230" cy="471230"/>
              </a:xfrm>
              <a:prstGeom prst="ellipse">
                <a:avLst/>
              </a:prstGeom>
              <a:solidFill>
                <a:schemeClr val="accent1">
                  <a:alpha val="2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sp>
            <p:nvSpPr>
              <p:cNvPr id="48" name="Oval 47">
                <a:extLst>
                  <a:ext uri="{FF2B5EF4-FFF2-40B4-BE49-F238E27FC236}">
                    <a16:creationId xmlns:a16="http://schemas.microsoft.com/office/drawing/2014/main" id="{3D4AF48F-3189-4975-8817-7C2D46B64F6A}"/>
                  </a:ext>
                </a:extLst>
              </p:cNvPr>
              <p:cNvSpPr/>
              <p:nvPr/>
            </p:nvSpPr>
            <p:spPr>
              <a:xfrm>
                <a:off x="5978495" y="2841969"/>
                <a:ext cx="273318" cy="273318"/>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entury Gothic" panose="020B0502020202020204" pitchFamily="34" charset="0"/>
                  </a:rPr>
                  <a:t>2</a:t>
                </a: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grpSp>
        <p:grpSp>
          <p:nvGrpSpPr>
            <p:cNvPr id="44" name="Group 43">
              <a:extLst>
                <a:ext uri="{FF2B5EF4-FFF2-40B4-BE49-F238E27FC236}">
                  <a16:creationId xmlns:a16="http://schemas.microsoft.com/office/drawing/2014/main" id="{5D2E96C0-06CD-47A4-9384-1A36145F93A6}"/>
                </a:ext>
              </a:extLst>
            </p:cNvPr>
            <p:cNvGrpSpPr/>
            <p:nvPr/>
          </p:nvGrpSpPr>
          <p:grpSpPr>
            <a:xfrm>
              <a:off x="13786931" y="1594688"/>
              <a:ext cx="471230" cy="471230"/>
              <a:chOff x="5879539" y="1784988"/>
              <a:chExt cx="471230" cy="471230"/>
            </a:xfrm>
          </p:grpSpPr>
          <p:sp>
            <p:nvSpPr>
              <p:cNvPr id="45" name="Oval 44">
                <a:extLst>
                  <a:ext uri="{FF2B5EF4-FFF2-40B4-BE49-F238E27FC236}">
                    <a16:creationId xmlns:a16="http://schemas.microsoft.com/office/drawing/2014/main" id="{5091ABD0-8EB5-4D88-9DD9-13A1780BA24A}"/>
                  </a:ext>
                </a:extLst>
              </p:cNvPr>
              <p:cNvSpPr/>
              <p:nvPr/>
            </p:nvSpPr>
            <p:spPr>
              <a:xfrm>
                <a:off x="5879539" y="1784988"/>
                <a:ext cx="471230" cy="471230"/>
              </a:xfrm>
              <a:prstGeom prst="ellipse">
                <a:avLst/>
              </a:prstGeom>
              <a:solidFill>
                <a:schemeClr val="accent1">
                  <a:alpha val="2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sp>
            <p:nvSpPr>
              <p:cNvPr id="46" name="Oval 45">
                <a:extLst>
                  <a:ext uri="{FF2B5EF4-FFF2-40B4-BE49-F238E27FC236}">
                    <a16:creationId xmlns:a16="http://schemas.microsoft.com/office/drawing/2014/main" id="{0D2669F7-40EE-4F78-A32A-62953D307576}"/>
                  </a:ext>
                </a:extLst>
              </p:cNvPr>
              <p:cNvSpPr/>
              <p:nvPr/>
            </p:nvSpPr>
            <p:spPr>
              <a:xfrm>
                <a:off x="5978495" y="1883944"/>
                <a:ext cx="273318" cy="273318"/>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entury Gothic" panose="020B0502020202020204" pitchFamily="34" charset="0"/>
                  </a:rPr>
                  <a:t>1</a:t>
                </a:r>
                <a:endParaRPr kumimoji="0" lang="en-US" sz="1200" i="0" u="none" strike="noStrike" kern="0" cap="none" spc="0" normalizeH="0" baseline="0" noProof="0" dirty="0">
                  <a:ln>
                    <a:noFill/>
                  </a:ln>
                  <a:solidFill>
                    <a:srgbClr val="FFFFFF"/>
                  </a:solidFill>
                  <a:effectLst/>
                  <a:uLnTx/>
                  <a:uFillTx/>
                  <a:latin typeface="Century Gothic" panose="020B0502020202020204" pitchFamily="34" charset="0"/>
                </a:endParaRPr>
              </a:p>
            </p:txBody>
          </p:sp>
        </p:grpSp>
      </p:grpSp>
      <p:grpSp>
        <p:nvGrpSpPr>
          <p:cNvPr id="55" name="Group 54">
            <a:extLst>
              <a:ext uri="{FF2B5EF4-FFF2-40B4-BE49-F238E27FC236}">
                <a16:creationId xmlns:a16="http://schemas.microsoft.com/office/drawing/2014/main" id="{495C5DD9-B9E1-425F-93C6-135BD7F98C78}"/>
              </a:ext>
            </a:extLst>
          </p:cNvPr>
          <p:cNvGrpSpPr/>
          <p:nvPr/>
        </p:nvGrpSpPr>
        <p:grpSpPr>
          <a:xfrm>
            <a:off x="-13580173" y="3865821"/>
            <a:ext cx="10020358" cy="2930455"/>
            <a:chOff x="1284103" y="4672950"/>
            <a:chExt cx="3512575" cy="1027253"/>
          </a:xfrm>
        </p:grpSpPr>
        <p:sp>
          <p:nvSpPr>
            <p:cNvPr id="56" name="Rectangle: Rounded Corners 55">
              <a:extLst>
                <a:ext uri="{FF2B5EF4-FFF2-40B4-BE49-F238E27FC236}">
                  <a16:creationId xmlns:a16="http://schemas.microsoft.com/office/drawing/2014/main" id="{204C01D4-C058-4091-8EC7-6C856AC3B806}"/>
                </a:ext>
              </a:extLst>
            </p:cNvPr>
            <p:cNvSpPr/>
            <p:nvPr/>
          </p:nvSpPr>
          <p:spPr>
            <a:xfrm>
              <a:off x="1302511" y="4672950"/>
              <a:ext cx="3494167" cy="1027253"/>
            </a:xfrm>
            <a:prstGeom prst="roundRect">
              <a:avLst>
                <a:gd name="adj" fmla="val 33750"/>
              </a:avLst>
            </a:prstGeom>
            <a:solidFill>
              <a:srgbClr val="0073FE">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7" name="TextBox 56">
              <a:extLst>
                <a:ext uri="{FF2B5EF4-FFF2-40B4-BE49-F238E27FC236}">
                  <a16:creationId xmlns:a16="http://schemas.microsoft.com/office/drawing/2014/main" id="{102D151B-54DD-4E91-AEF8-F467342C8A87}"/>
                </a:ext>
              </a:extLst>
            </p:cNvPr>
            <p:cNvSpPr txBox="1"/>
            <p:nvPr/>
          </p:nvSpPr>
          <p:spPr>
            <a:xfrm flipH="1">
              <a:off x="1284103" y="4862866"/>
              <a:ext cx="3430264" cy="647421"/>
            </a:xfrm>
            <a:prstGeom prst="rect">
              <a:avLst/>
            </a:prstGeom>
            <a:noFill/>
          </p:spPr>
          <p:txBody>
            <a:bodyPr wrap="square" tIns="0" rtlCol="0">
              <a:spAutoFit/>
            </a:bodyPr>
            <a:lstStyle/>
            <a:p>
              <a:pPr algn="r">
                <a:lnSpc>
                  <a:spcPts val="1600"/>
                </a:lnSpc>
              </a:pPr>
              <a:r>
                <a:rPr lang="en-US" sz="1300" dirty="0">
                  <a:solidFill>
                    <a:schemeClr val="bg1"/>
                  </a:solidFill>
                  <a:latin typeface="Century Gothic" panose="020B0502020202020204" pitchFamily="34" charset="0"/>
                </a:rPr>
                <a:t>Our application connects you with others who are similar and offer you to become a referrer &amp; make money.</a:t>
              </a:r>
            </a:p>
          </p:txBody>
        </p:sp>
      </p:grpSp>
      <p:grpSp>
        <p:nvGrpSpPr>
          <p:cNvPr id="58" name="Group 57">
            <a:extLst>
              <a:ext uri="{FF2B5EF4-FFF2-40B4-BE49-F238E27FC236}">
                <a16:creationId xmlns:a16="http://schemas.microsoft.com/office/drawing/2014/main" id="{4AC94AF1-B517-4A8A-B581-81637C68F750}"/>
              </a:ext>
            </a:extLst>
          </p:cNvPr>
          <p:cNvGrpSpPr/>
          <p:nvPr/>
        </p:nvGrpSpPr>
        <p:grpSpPr>
          <a:xfrm>
            <a:off x="-13529399" y="653024"/>
            <a:ext cx="9967845" cy="2930455"/>
            <a:chOff x="1302511" y="3558309"/>
            <a:chExt cx="3494167" cy="1027253"/>
          </a:xfrm>
        </p:grpSpPr>
        <p:sp>
          <p:nvSpPr>
            <p:cNvPr id="59" name="Rectangle: Rounded Corners 58">
              <a:extLst>
                <a:ext uri="{FF2B5EF4-FFF2-40B4-BE49-F238E27FC236}">
                  <a16:creationId xmlns:a16="http://schemas.microsoft.com/office/drawing/2014/main" id="{E390BC11-7E20-4D0A-A469-A4E10C0BA994}"/>
                </a:ext>
              </a:extLst>
            </p:cNvPr>
            <p:cNvSpPr/>
            <p:nvPr/>
          </p:nvSpPr>
          <p:spPr>
            <a:xfrm>
              <a:off x="1302511" y="3558309"/>
              <a:ext cx="3494167" cy="1027253"/>
            </a:xfrm>
            <a:prstGeom prst="roundRect">
              <a:avLst>
                <a:gd name="adj" fmla="val 33750"/>
              </a:avLst>
            </a:prstGeom>
            <a:solidFill>
              <a:srgbClr val="0073FE">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0" name="TextBox 59">
              <a:extLst>
                <a:ext uri="{FF2B5EF4-FFF2-40B4-BE49-F238E27FC236}">
                  <a16:creationId xmlns:a16="http://schemas.microsoft.com/office/drawing/2014/main" id="{DB40DA6C-A125-4D18-ADB1-89727EEE687D}"/>
                </a:ext>
              </a:extLst>
            </p:cNvPr>
            <p:cNvSpPr txBox="1"/>
            <p:nvPr/>
          </p:nvSpPr>
          <p:spPr>
            <a:xfrm flipH="1">
              <a:off x="1412011" y="3748225"/>
              <a:ext cx="3275167" cy="647421"/>
            </a:xfrm>
            <a:prstGeom prst="rect">
              <a:avLst/>
            </a:prstGeom>
            <a:noFill/>
          </p:spPr>
          <p:txBody>
            <a:bodyPr wrap="square" tIns="0" rtlCol="0">
              <a:spAutoFit/>
            </a:bodyPr>
            <a:lstStyle/>
            <a:p>
              <a:pPr algn="r">
                <a:lnSpc>
                  <a:spcPts val="1600"/>
                </a:lnSpc>
              </a:pPr>
              <a:r>
                <a:rPr lang="en-US" sz="1300" dirty="0">
                  <a:solidFill>
                    <a:schemeClr val="bg1"/>
                  </a:solidFill>
                  <a:latin typeface="Century Gothic" panose="020B0502020202020204" pitchFamily="34" charset="0"/>
                </a:rPr>
                <a:t>Users can save money and generate commissions on the go through our service and with  zero emissions.</a:t>
              </a:r>
            </a:p>
          </p:txBody>
        </p:sp>
      </p:grpSp>
      <p:grpSp>
        <p:nvGrpSpPr>
          <p:cNvPr id="61" name="Group 60">
            <a:extLst>
              <a:ext uri="{FF2B5EF4-FFF2-40B4-BE49-F238E27FC236}">
                <a16:creationId xmlns:a16="http://schemas.microsoft.com/office/drawing/2014/main" id="{E90BBBCB-1309-4C35-9323-5EC466BED64C}"/>
              </a:ext>
            </a:extLst>
          </p:cNvPr>
          <p:cNvGrpSpPr/>
          <p:nvPr/>
        </p:nvGrpSpPr>
        <p:grpSpPr>
          <a:xfrm>
            <a:off x="-13555865" y="-2819206"/>
            <a:ext cx="9967845" cy="2930455"/>
            <a:chOff x="1284102" y="2443668"/>
            <a:chExt cx="3494167" cy="1027253"/>
          </a:xfrm>
        </p:grpSpPr>
        <p:sp>
          <p:nvSpPr>
            <p:cNvPr id="62" name="Rectangle: Rounded Corners 61">
              <a:extLst>
                <a:ext uri="{FF2B5EF4-FFF2-40B4-BE49-F238E27FC236}">
                  <a16:creationId xmlns:a16="http://schemas.microsoft.com/office/drawing/2014/main" id="{A7BE3AF5-2B7A-416E-A7F2-4786F8AF3894}"/>
                </a:ext>
              </a:extLst>
            </p:cNvPr>
            <p:cNvSpPr/>
            <p:nvPr/>
          </p:nvSpPr>
          <p:spPr>
            <a:xfrm>
              <a:off x="1284102" y="2443668"/>
              <a:ext cx="3494167" cy="1027253"/>
            </a:xfrm>
            <a:prstGeom prst="roundRect">
              <a:avLst>
                <a:gd name="adj" fmla="val 33750"/>
              </a:avLst>
            </a:prstGeom>
            <a:solidFill>
              <a:srgbClr val="0073FE">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3" name="TextBox 62">
              <a:extLst>
                <a:ext uri="{FF2B5EF4-FFF2-40B4-BE49-F238E27FC236}">
                  <a16:creationId xmlns:a16="http://schemas.microsoft.com/office/drawing/2014/main" id="{25A1BC4F-0D20-4A17-A08D-E276FABD76EE}"/>
                </a:ext>
              </a:extLst>
            </p:cNvPr>
            <p:cNvSpPr txBox="1"/>
            <p:nvPr/>
          </p:nvSpPr>
          <p:spPr>
            <a:xfrm flipH="1">
              <a:off x="1440251" y="2633584"/>
              <a:ext cx="3181868" cy="647421"/>
            </a:xfrm>
            <a:prstGeom prst="rect">
              <a:avLst/>
            </a:prstGeom>
            <a:noFill/>
          </p:spPr>
          <p:txBody>
            <a:bodyPr wrap="square" tIns="0" rtlCol="0">
              <a:spAutoFit/>
            </a:bodyPr>
            <a:lstStyle/>
            <a:p>
              <a:pPr algn="r">
                <a:lnSpc>
                  <a:spcPts val="1600"/>
                </a:lnSpc>
              </a:pPr>
              <a:r>
                <a:rPr lang="en-US" sz="1300" dirty="0">
                  <a:solidFill>
                    <a:schemeClr val="bg1"/>
                  </a:solidFill>
                  <a:latin typeface="Century Gothic" panose="020B0502020202020204" pitchFamily="34" charset="0"/>
                </a:rPr>
                <a:t>We offer any destination, at any time. We’ve invented a solution to cut down 99% of  time &amp; costs.</a:t>
              </a:r>
            </a:p>
          </p:txBody>
        </p:sp>
      </p:grpSp>
      <p:grpSp>
        <p:nvGrpSpPr>
          <p:cNvPr id="64" name="Group 63">
            <a:extLst>
              <a:ext uri="{FF2B5EF4-FFF2-40B4-BE49-F238E27FC236}">
                <a16:creationId xmlns:a16="http://schemas.microsoft.com/office/drawing/2014/main" id="{3ED77E0F-B2EA-4745-B643-C4D1C3B7E77F}"/>
              </a:ext>
            </a:extLst>
          </p:cNvPr>
          <p:cNvGrpSpPr/>
          <p:nvPr/>
        </p:nvGrpSpPr>
        <p:grpSpPr>
          <a:xfrm>
            <a:off x="-13650185" y="-6467681"/>
            <a:ext cx="9967845" cy="2930455"/>
            <a:chOff x="1284102" y="1329027"/>
            <a:chExt cx="3494167" cy="1027253"/>
          </a:xfrm>
        </p:grpSpPr>
        <p:sp>
          <p:nvSpPr>
            <p:cNvPr id="65" name="Rectangle: Rounded Corners 64">
              <a:extLst>
                <a:ext uri="{FF2B5EF4-FFF2-40B4-BE49-F238E27FC236}">
                  <a16:creationId xmlns:a16="http://schemas.microsoft.com/office/drawing/2014/main" id="{71794DB9-AC6B-4592-8AC3-566A04034800}"/>
                </a:ext>
              </a:extLst>
            </p:cNvPr>
            <p:cNvSpPr/>
            <p:nvPr/>
          </p:nvSpPr>
          <p:spPr>
            <a:xfrm>
              <a:off x="1284102" y="1329027"/>
              <a:ext cx="3494167" cy="1027253"/>
            </a:xfrm>
            <a:prstGeom prst="roundRect">
              <a:avLst>
                <a:gd name="adj" fmla="val 33750"/>
              </a:avLst>
            </a:prstGeom>
            <a:solidFill>
              <a:srgbClr val="0073FE">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66" name="TextBox 65">
              <a:extLst>
                <a:ext uri="{FF2B5EF4-FFF2-40B4-BE49-F238E27FC236}">
                  <a16:creationId xmlns:a16="http://schemas.microsoft.com/office/drawing/2014/main" id="{66B7141F-2F5F-4627-BB9B-6AF95F138D45}"/>
                </a:ext>
              </a:extLst>
            </p:cNvPr>
            <p:cNvSpPr txBox="1"/>
            <p:nvPr/>
          </p:nvSpPr>
          <p:spPr>
            <a:xfrm flipH="1">
              <a:off x="1506990" y="1518943"/>
              <a:ext cx="3048390" cy="647421"/>
            </a:xfrm>
            <a:prstGeom prst="rect">
              <a:avLst/>
            </a:prstGeom>
            <a:noFill/>
          </p:spPr>
          <p:txBody>
            <a:bodyPr wrap="square" tIns="0" rtlCol="0">
              <a:spAutoFit/>
            </a:bodyPr>
            <a:lstStyle/>
            <a:p>
              <a:pPr algn="r">
                <a:lnSpc>
                  <a:spcPts val="1600"/>
                </a:lnSpc>
              </a:pPr>
              <a:r>
                <a:rPr lang="en-US" sz="1300" dirty="0">
                  <a:solidFill>
                    <a:schemeClr val="bg1"/>
                  </a:solidFill>
                  <a:latin typeface="Century Gothic" panose="020B0502020202020204" pitchFamily="34" charset="0"/>
                </a:rPr>
                <a:t>We offer a product that can allow our users to save more money and earn passive income.</a:t>
              </a:r>
            </a:p>
          </p:txBody>
        </p:sp>
      </p:grpSp>
      <p:pic>
        <p:nvPicPr>
          <p:cNvPr id="2" name="Image 1"/>
          <p:cNvPicPr>
            <a:picLocks noChangeAspect="1"/>
          </p:cNvPicPr>
          <p:nvPr/>
        </p:nvPicPr>
        <p:blipFill>
          <a:blip r:embed="rId5"/>
          <a:stretch>
            <a:fillRect/>
          </a:stretch>
        </p:blipFill>
        <p:spPr>
          <a:xfrm>
            <a:off x="9750392" y="5961061"/>
            <a:ext cx="1809665" cy="730288"/>
          </a:xfrm>
          <a:prstGeom prst="rect">
            <a:avLst/>
          </a:prstGeom>
        </p:spPr>
      </p:pic>
      <p:sp>
        <p:nvSpPr>
          <p:cNvPr id="3" name="ZoneTexte 2"/>
          <p:cNvSpPr txBox="1"/>
          <p:nvPr/>
        </p:nvSpPr>
        <p:spPr>
          <a:xfrm>
            <a:off x="2042672" y="2383604"/>
            <a:ext cx="8964063" cy="1569660"/>
          </a:xfrm>
          <a:prstGeom prst="rect">
            <a:avLst/>
          </a:prstGeom>
          <a:noFill/>
        </p:spPr>
        <p:txBody>
          <a:bodyPr wrap="square" rtlCol="0">
            <a:spAutoFit/>
          </a:bodyPr>
          <a:lstStyle/>
          <a:p>
            <a:r>
              <a:rPr lang="fr-FR" sz="9600" dirty="0" smtClean="0">
                <a:solidFill>
                  <a:schemeClr val="accent1">
                    <a:lumMod val="75000"/>
                  </a:schemeClr>
                </a:solidFill>
                <a:latin typeface="Century" panose="02040604050505020304" pitchFamily="18" charset="0"/>
              </a:rPr>
              <a:t>THANK YOU</a:t>
            </a:r>
            <a:endParaRPr lang="fr-FR" sz="9600" dirty="0">
              <a:solidFill>
                <a:schemeClr val="accent1">
                  <a:lumMod val="75000"/>
                </a:schemeClr>
              </a:solidFill>
              <a:latin typeface="Century" panose="02040604050505020304" pitchFamily="18" charset="0"/>
            </a:endParaRPr>
          </a:p>
        </p:txBody>
      </p:sp>
    </p:spTree>
    <p:extLst>
      <p:ext uri="{BB962C8B-B14F-4D97-AF65-F5344CB8AC3E}">
        <p14:creationId xmlns:p14="http://schemas.microsoft.com/office/powerpoint/2010/main" val="3338270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advTm="10">
        <p159:morph option="byObject"/>
      </p:transition>
    </mc:Choice>
    <mc:Fallback xmlns="">
      <p:transition spd="slow" advTm="1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199A118A-6376-43FA-BAE5-91B8FCB35B64}"/>
              </a:ext>
            </a:extLst>
          </p:cNvPr>
          <p:cNvSpPr/>
          <p:nvPr/>
        </p:nvSpPr>
        <p:spPr>
          <a:xfrm rot="6677788">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97" name="Freeform: Shape 96">
            <a:extLst>
              <a:ext uri="{FF2B5EF4-FFF2-40B4-BE49-F238E27FC236}">
                <a16:creationId xmlns:a16="http://schemas.microsoft.com/office/drawing/2014/main" id="{79D9621D-41B3-4456-A683-4B4417C89D2E}"/>
              </a:ext>
            </a:extLst>
          </p:cNvPr>
          <p:cNvSpPr/>
          <p:nvPr/>
        </p:nvSpPr>
        <p:spPr>
          <a:xfrm rot="16200000">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0" name="Rectangle: Rounded Corners 39">
            <a:extLst>
              <a:ext uri="{FF2B5EF4-FFF2-40B4-BE49-F238E27FC236}">
                <a16:creationId xmlns:a16="http://schemas.microsoft.com/office/drawing/2014/main" id="{8DA8B2C2-94AB-4BD4-BD81-F673933A9CD9}"/>
              </a:ext>
            </a:extLst>
          </p:cNvPr>
          <p:cNvSpPr/>
          <p:nvPr/>
        </p:nvSpPr>
        <p:spPr>
          <a:xfrm>
            <a:off x="-5718154" y="-18774"/>
            <a:ext cx="5684233" cy="6857999"/>
          </a:xfrm>
          <a:prstGeom prst="roundRect">
            <a:avLst>
              <a:gd name="adj" fmla="val 7477"/>
            </a:avLst>
          </a:prstGeom>
          <a:solidFill>
            <a:srgbClr val="007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41" name="Group 40">
            <a:extLst>
              <a:ext uri="{FF2B5EF4-FFF2-40B4-BE49-F238E27FC236}">
                <a16:creationId xmlns:a16="http://schemas.microsoft.com/office/drawing/2014/main" id="{2ED40195-DEFD-4B7D-8704-7187B5F617AD}"/>
              </a:ext>
            </a:extLst>
          </p:cNvPr>
          <p:cNvGrpSpPr/>
          <p:nvPr/>
        </p:nvGrpSpPr>
        <p:grpSpPr>
          <a:xfrm>
            <a:off x="-6165534" y="1450272"/>
            <a:ext cx="3289496" cy="4676323"/>
            <a:chOff x="788314" y="1450272"/>
            <a:chExt cx="3289496" cy="4676323"/>
          </a:xfrm>
        </p:grpSpPr>
        <p:sp>
          <p:nvSpPr>
            <p:cNvPr id="42" name="Rounded Rectangle 27">
              <a:extLst>
                <a:ext uri="{FF2B5EF4-FFF2-40B4-BE49-F238E27FC236}">
                  <a16:creationId xmlns:a16="http://schemas.microsoft.com/office/drawing/2014/main" id="{DA62A4ED-47AA-4BA5-BE91-25CAE3E147E0}"/>
                </a:ext>
              </a:extLst>
            </p:cNvPr>
            <p:cNvSpPr/>
            <p:nvPr/>
          </p:nvSpPr>
          <p:spPr>
            <a:xfrm>
              <a:off x="788314" y="1450272"/>
              <a:ext cx="3289496" cy="4676323"/>
            </a:xfrm>
            <a:prstGeom prst="roundRect">
              <a:avLst>
                <a:gd name="adj" fmla="val 13030"/>
              </a:avLst>
            </a:prstGeom>
            <a:solidFill>
              <a:schemeClr val="bg1"/>
            </a:solidFill>
            <a:ln>
              <a:noFill/>
            </a:ln>
            <a:effectLst>
              <a:outerShdw blurRad="342900" dist="25400" dir="5400000" algn="tl" rotWithShape="0">
                <a:srgbClr val="E3E4E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2F2F2"/>
                </a:solidFill>
                <a:effectLst/>
                <a:uLnTx/>
                <a:uFillTx/>
                <a:latin typeface="Century Gothic" panose="020B0502020202020204" pitchFamily="34" charset="0"/>
                <a:ea typeface="+mn-ea"/>
                <a:cs typeface="+mn-cs"/>
              </a:endParaRPr>
            </a:p>
          </p:txBody>
        </p:sp>
        <p:sp>
          <p:nvSpPr>
            <p:cNvPr id="43" name="AutoShape 12">
              <a:extLst>
                <a:ext uri="{FF2B5EF4-FFF2-40B4-BE49-F238E27FC236}">
                  <a16:creationId xmlns:a16="http://schemas.microsoft.com/office/drawing/2014/main" id="{E8A89A8A-0500-4A3F-8BCB-6D8CC4C98570}"/>
                </a:ext>
              </a:extLst>
            </p:cNvPr>
            <p:cNvSpPr>
              <a:spLocks noChangeAspect="1" noChangeArrowheads="1" noTextEdit="1"/>
            </p:cNvSpPr>
            <p:nvPr/>
          </p:nvSpPr>
          <p:spPr bwMode="auto">
            <a:xfrm>
              <a:off x="1297851" y="2388992"/>
              <a:ext cx="2456478" cy="1294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D0D0D"/>
                </a:solidFill>
                <a:effectLst/>
                <a:uLnTx/>
                <a:uFillTx/>
                <a:latin typeface="Century Gothic" panose="020B0502020202020204" pitchFamily="34" charset="0"/>
                <a:ea typeface="+mn-ea"/>
                <a:cs typeface="+mn-cs"/>
              </a:endParaRPr>
            </a:p>
          </p:txBody>
        </p:sp>
        <p:sp>
          <p:nvSpPr>
            <p:cNvPr id="44" name="TextBox 43">
              <a:extLst>
                <a:ext uri="{FF2B5EF4-FFF2-40B4-BE49-F238E27FC236}">
                  <a16:creationId xmlns:a16="http://schemas.microsoft.com/office/drawing/2014/main" id="{86AEA61D-D88F-4D87-9351-590FF8E30BB5}"/>
                </a:ext>
              </a:extLst>
            </p:cNvPr>
            <p:cNvSpPr txBox="1"/>
            <p:nvPr/>
          </p:nvSpPr>
          <p:spPr>
            <a:xfrm>
              <a:off x="788314" y="1726587"/>
              <a:ext cx="3289496"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D0D0D"/>
                  </a:solidFill>
                  <a:effectLst>
                    <a:glow>
                      <a:srgbClr val="FF3399">
                        <a:alpha val="24000"/>
                      </a:srgbClr>
                    </a:glow>
                  </a:effectLst>
                  <a:uLnTx/>
                  <a:uFillTx/>
                  <a:latin typeface="Century Gothic" panose="020B0502020202020204" pitchFamily="34" charset="0"/>
                  <a:ea typeface="+mn-ea"/>
                  <a:cs typeface="+mn-cs"/>
                </a:rPr>
                <a:t>Revenue Per Client</a:t>
              </a:r>
            </a:p>
          </p:txBody>
        </p:sp>
        <p:grpSp>
          <p:nvGrpSpPr>
            <p:cNvPr id="45" name="Group 44">
              <a:extLst>
                <a:ext uri="{FF2B5EF4-FFF2-40B4-BE49-F238E27FC236}">
                  <a16:creationId xmlns:a16="http://schemas.microsoft.com/office/drawing/2014/main" id="{E4E774F9-592A-4951-8EEF-DB9AC6A6CA8C}"/>
                </a:ext>
              </a:extLst>
            </p:cNvPr>
            <p:cNvGrpSpPr/>
            <p:nvPr/>
          </p:nvGrpSpPr>
          <p:grpSpPr>
            <a:xfrm>
              <a:off x="1206143" y="2388993"/>
              <a:ext cx="2453839" cy="1292766"/>
              <a:chOff x="1206143" y="2388993"/>
              <a:chExt cx="2453839" cy="1292766"/>
            </a:xfrm>
          </p:grpSpPr>
          <p:sp>
            <p:nvSpPr>
              <p:cNvPr id="57" name="Freeform 397">
                <a:extLst>
                  <a:ext uri="{FF2B5EF4-FFF2-40B4-BE49-F238E27FC236}">
                    <a16:creationId xmlns:a16="http://schemas.microsoft.com/office/drawing/2014/main" id="{22C80C0F-5C67-4459-8DEC-96E077F4B9B5}"/>
                  </a:ext>
                </a:extLst>
              </p:cNvPr>
              <p:cNvSpPr>
                <a:spLocks/>
              </p:cNvSpPr>
              <p:nvPr/>
            </p:nvSpPr>
            <p:spPr bwMode="auto">
              <a:xfrm>
                <a:off x="1206143" y="2388993"/>
                <a:ext cx="2453839" cy="1292766"/>
              </a:xfrm>
              <a:custGeom>
                <a:avLst/>
                <a:gdLst>
                  <a:gd name="T0" fmla="*/ 1591 w 1864"/>
                  <a:gd name="T1" fmla="*/ 273 h 980"/>
                  <a:gd name="T2" fmla="*/ 932 w 1864"/>
                  <a:gd name="T3" fmla="*/ 0 h 980"/>
                  <a:gd name="T4" fmla="*/ 273 w 1864"/>
                  <a:gd name="T5" fmla="*/ 273 h 980"/>
                  <a:gd name="T6" fmla="*/ 0 w 1864"/>
                  <a:gd name="T7" fmla="*/ 932 h 980"/>
                  <a:gd name="T8" fmla="*/ 48 w 1864"/>
                  <a:gd name="T9" fmla="*/ 980 h 980"/>
                  <a:gd name="T10" fmla="*/ 96 w 1864"/>
                  <a:gd name="T11" fmla="*/ 932 h 980"/>
                  <a:gd name="T12" fmla="*/ 932 w 1864"/>
                  <a:gd name="T13" fmla="*/ 96 h 980"/>
                  <a:gd name="T14" fmla="*/ 1768 w 1864"/>
                  <a:gd name="T15" fmla="*/ 932 h 980"/>
                  <a:gd name="T16" fmla="*/ 1816 w 1864"/>
                  <a:gd name="T17" fmla="*/ 980 h 980"/>
                  <a:gd name="T18" fmla="*/ 1864 w 1864"/>
                  <a:gd name="T19" fmla="*/ 932 h 980"/>
                  <a:gd name="T20" fmla="*/ 1591 w 1864"/>
                  <a:gd name="T21" fmla="*/ 273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4" h="980">
                    <a:moveTo>
                      <a:pt x="1591" y="273"/>
                    </a:moveTo>
                    <a:cubicBezTo>
                      <a:pt x="1415" y="97"/>
                      <a:pt x="1181" y="0"/>
                      <a:pt x="932" y="0"/>
                    </a:cubicBezTo>
                    <a:cubicBezTo>
                      <a:pt x="683" y="0"/>
                      <a:pt x="449" y="97"/>
                      <a:pt x="273" y="273"/>
                    </a:cubicBezTo>
                    <a:cubicBezTo>
                      <a:pt x="97" y="449"/>
                      <a:pt x="0" y="683"/>
                      <a:pt x="0" y="932"/>
                    </a:cubicBezTo>
                    <a:cubicBezTo>
                      <a:pt x="0" y="959"/>
                      <a:pt x="21" y="980"/>
                      <a:pt x="48" y="980"/>
                    </a:cubicBezTo>
                    <a:cubicBezTo>
                      <a:pt x="75" y="980"/>
                      <a:pt x="96" y="959"/>
                      <a:pt x="96" y="932"/>
                    </a:cubicBezTo>
                    <a:cubicBezTo>
                      <a:pt x="96" y="471"/>
                      <a:pt x="471" y="96"/>
                      <a:pt x="932" y="96"/>
                    </a:cubicBezTo>
                    <a:cubicBezTo>
                      <a:pt x="1393" y="96"/>
                      <a:pt x="1768" y="471"/>
                      <a:pt x="1768" y="932"/>
                    </a:cubicBezTo>
                    <a:cubicBezTo>
                      <a:pt x="1768" y="959"/>
                      <a:pt x="1789" y="980"/>
                      <a:pt x="1816" y="980"/>
                    </a:cubicBezTo>
                    <a:cubicBezTo>
                      <a:pt x="1843" y="980"/>
                      <a:pt x="1864" y="959"/>
                      <a:pt x="1864" y="932"/>
                    </a:cubicBezTo>
                    <a:cubicBezTo>
                      <a:pt x="1864" y="683"/>
                      <a:pt x="1767" y="449"/>
                      <a:pt x="1591" y="273"/>
                    </a:cubicBezTo>
                    <a:close/>
                  </a:path>
                </a:pathLst>
              </a:custGeom>
              <a:noFill/>
              <a:ln w="292100">
                <a:solidFill>
                  <a:schemeClr val="bg1"/>
                </a:solidFill>
                <a:round/>
                <a:headEnd/>
                <a:tailEnd/>
              </a:ln>
            </p:spPr>
            <p:txBody>
              <a:bodyPr vert="horz" wrap="square" lIns="45714" tIns="22857" rIns="45714" bIns="22857"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D0D0D"/>
                  </a:solidFill>
                  <a:effectLst/>
                  <a:uLnTx/>
                  <a:uFillTx/>
                  <a:latin typeface="Century Gothic" panose="020B0502020202020204" pitchFamily="34" charset="0"/>
                  <a:ea typeface="+mn-ea"/>
                  <a:cs typeface="+mn-cs"/>
                </a:endParaRPr>
              </a:p>
            </p:txBody>
          </p:sp>
          <p:sp>
            <p:nvSpPr>
              <p:cNvPr id="58" name="Freeform 32">
                <a:extLst>
                  <a:ext uri="{FF2B5EF4-FFF2-40B4-BE49-F238E27FC236}">
                    <a16:creationId xmlns:a16="http://schemas.microsoft.com/office/drawing/2014/main" id="{DBEA5A24-8FAC-48FE-ADB9-FABD858F6E40}"/>
                  </a:ext>
                </a:extLst>
              </p:cNvPr>
              <p:cNvSpPr>
                <a:spLocks noChangeArrowheads="1"/>
              </p:cNvSpPr>
              <p:nvPr/>
            </p:nvSpPr>
            <p:spPr bwMode="auto">
              <a:xfrm>
                <a:off x="1396001" y="2570340"/>
                <a:ext cx="2074226" cy="1049483"/>
              </a:xfrm>
              <a:custGeom>
                <a:avLst/>
                <a:gdLst>
                  <a:gd name="connsiteX0" fmla="*/ 4214811 w 4392611"/>
                  <a:gd name="connsiteY0" fmla="*/ 2179638 h 2222501"/>
                  <a:gd name="connsiteX1" fmla="*/ 4392611 w 4392611"/>
                  <a:gd name="connsiteY1" fmla="*/ 2179638 h 2222501"/>
                  <a:gd name="connsiteX2" fmla="*/ 4392611 w 4392611"/>
                  <a:gd name="connsiteY2" fmla="*/ 2222501 h 2222501"/>
                  <a:gd name="connsiteX3" fmla="*/ 4214811 w 4392611"/>
                  <a:gd name="connsiteY3" fmla="*/ 2222501 h 2222501"/>
                  <a:gd name="connsiteX4" fmla="*/ 0 w 4392611"/>
                  <a:gd name="connsiteY4" fmla="*/ 2179638 h 2222501"/>
                  <a:gd name="connsiteX5" fmla="*/ 179387 w 4392611"/>
                  <a:gd name="connsiteY5" fmla="*/ 2179638 h 2222501"/>
                  <a:gd name="connsiteX6" fmla="*/ 179387 w 4392611"/>
                  <a:gd name="connsiteY6" fmla="*/ 2222501 h 2222501"/>
                  <a:gd name="connsiteX7" fmla="*/ 0 w 4392611"/>
                  <a:gd name="connsiteY7" fmla="*/ 2222501 h 2222501"/>
                  <a:gd name="connsiteX8" fmla="*/ 4391023 w 4392611"/>
                  <a:gd name="connsiteY8" fmla="*/ 2101850 h 2222501"/>
                  <a:gd name="connsiteX9" fmla="*/ 4391023 w 4392611"/>
                  <a:gd name="connsiteY9" fmla="*/ 2146301 h 2222501"/>
                  <a:gd name="connsiteX10" fmla="*/ 4214811 w 4392611"/>
                  <a:gd name="connsiteY10" fmla="*/ 2154238 h 2222501"/>
                  <a:gd name="connsiteX11" fmla="*/ 4211637 w 4392611"/>
                  <a:gd name="connsiteY11" fmla="*/ 2106613 h 2222501"/>
                  <a:gd name="connsiteX12" fmla="*/ 3175 w 4392611"/>
                  <a:gd name="connsiteY12" fmla="*/ 2101850 h 2222501"/>
                  <a:gd name="connsiteX13" fmla="*/ 180975 w 4392611"/>
                  <a:gd name="connsiteY13" fmla="*/ 2106613 h 2222501"/>
                  <a:gd name="connsiteX14" fmla="*/ 179387 w 4392611"/>
                  <a:gd name="connsiteY14" fmla="*/ 2154238 h 2222501"/>
                  <a:gd name="connsiteX15" fmla="*/ 3175 w 4392611"/>
                  <a:gd name="connsiteY15" fmla="*/ 2146301 h 2222501"/>
                  <a:gd name="connsiteX16" fmla="*/ 4386263 w 4392611"/>
                  <a:gd name="connsiteY16" fmla="*/ 2025650 h 2222501"/>
                  <a:gd name="connsiteX17" fmla="*/ 4389437 w 4392611"/>
                  <a:gd name="connsiteY17" fmla="*/ 2070101 h 2222501"/>
                  <a:gd name="connsiteX18" fmla="*/ 4211637 w 4392611"/>
                  <a:gd name="connsiteY18" fmla="*/ 2084388 h 2222501"/>
                  <a:gd name="connsiteX19" fmla="*/ 4208463 w 4392611"/>
                  <a:gd name="connsiteY19" fmla="*/ 2036763 h 2222501"/>
                  <a:gd name="connsiteX20" fmla="*/ 7937 w 4392611"/>
                  <a:gd name="connsiteY20" fmla="*/ 2025650 h 2222501"/>
                  <a:gd name="connsiteX21" fmla="*/ 185737 w 4392611"/>
                  <a:gd name="connsiteY21" fmla="*/ 2036763 h 2222501"/>
                  <a:gd name="connsiteX22" fmla="*/ 180975 w 4392611"/>
                  <a:gd name="connsiteY22" fmla="*/ 2084388 h 2222501"/>
                  <a:gd name="connsiteX23" fmla="*/ 4762 w 4392611"/>
                  <a:gd name="connsiteY23" fmla="*/ 2070101 h 2222501"/>
                  <a:gd name="connsiteX24" fmla="*/ 4376737 w 4392611"/>
                  <a:gd name="connsiteY24" fmla="*/ 1949450 h 2222501"/>
                  <a:gd name="connsiteX25" fmla="*/ 4381499 w 4392611"/>
                  <a:gd name="connsiteY25" fmla="*/ 1992313 h 2222501"/>
                  <a:gd name="connsiteX26" fmla="*/ 4205287 w 4392611"/>
                  <a:gd name="connsiteY26" fmla="*/ 2011363 h 2222501"/>
                  <a:gd name="connsiteX27" fmla="*/ 4200525 w 4392611"/>
                  <a:gd name="connsiteY27" fmla="*/ 1966913 h 2222501"/>
                  <a:gd name="connsiteX28" fmla="*/ 17463 w 4392611"/>
                  <a:gd name="connsiteY28" fmla="*/ 1949450 h 2222501"/>
                  <a:gd name="connsiteX29" fmla="*/ 193675 w 4392611"/>
                  <a:gd name="connsiteY29" fmla="*/ 1966913 h 2222501"/>
                  <a:gd name="connsiteX30" fmla="*/ 188913 w 4392611"/>
                  <a:gd name="connsiteY30" fmla="*/ 2011363 h 2222501"/>
                  <a:gd name="connsiteX31" fmla="*/ 9525 w 4392611"/>
                  <a:gd name="connsiteY31" fmla="*/ 1992313 h 2222501"/>
                  <a:gd name="connsiteX32" fmla="*/ 4367213 w 4392611"/>
                  <a:gd name="connsiteY32" fmla="*/ 1871663 h 2222501"/>
                  <a:gd name="connsiteX33" fmla="*/ 4375151 w 4392611"/>
                  <a:gd name="connsiteY33" fmla="*/ 1916113 h 2222501"/>
                  <a:gd name="connsiteX34" fmla="*/ 4198937 w 4392611"/>
                  <a:gd name="connsiteY34" fmla="*/ 1941513 h 2222501"/>
                  <a:gd name="connsiteX35" fmla="*/ 4190999 w 4392611"/>
                  <a:gd name="connsiteY35" fmla="*/ 1897063 h 2222501"/>
                  <a:gd name="connsiteX36" fmla="*/ 26987 w 4392611"/>
                  <a:gd name="connsiteY36" fmla="*/ 1871663 h 2222501"/>
                  <a:gd name="connsiteX37" fmla="*/ 203200 w 4392611"/>
                  <a:gd name="connsiteY37" fmla="*/ 1897063 h 2222501"/>
                  <a:gd name="connsiteX38" fmla="*/ 195263 w 4392611"/>
                  <a:gd name="connsiteY38" fmla="*/ 1941513 h 2222501"/>
                  <a:gd name="connsiteX39" fmla="*/ 19050 w 4392611"/>
                  <a:gd name="connsiteY39" fmla="*/ 1916113 h 2222501"/>
                  <a:gd name="connsiteX40" fmla="*/ 4356099 w 4392611"/>
                  <a:gd name="connsiteY40" fmla="*/ 1797050 h 2222501"/>
                  <a:gd name="connsiteX41" fmla="*/ 4362449 w 4392611"/>
                  <a:gd name="connsiteY41" fmla="*/ 1841500 h 2222501"/>
                  <a:gd name="connsiteX42" fmla="*/ 4189411 w 4392611"/>
                  <a:gd name="connsiteY42" fmla="*/ 1871663 h 2222501"/>
                  <a:gd name="connsiteX43" fmla="*/ 4179887 w 4392611"/>
                  <a:gd name="connsiteY43" fmla="*/ 1828800 h 2222501"/>
                  <a:gd name="connsiteX44" fmla="*/ 38099 w 4392611"/>
                  <a:gd name="connsiteY44" fmla="*/ 1797050 h 2222501"/>
                  <a:gd name="connsiteX45" fmla="*/ 214312 w 4392611"/>
                  <a:gd name="connsiteY45" fmla="*/ 1828800 h 2222501"/>
                  <a:gd name="connsiteX46" fmla="*/ 204787 w 4392611"/>
                  <a:gd name="connsiteY46" fmla="*/ 1871663 h 2222501"/>
                  <a:gd name="connsiteX47" fmla="*/ 30162 w 4392611"/>
                  <a:gd name="connsiteY47" fmla="*/ 1841500 h 2222501"/>
                  <a:gd name="connsiteX48" fmla="*/ 4340225 w 4392611"/>
                  <a:gd name="connsiteY48" fmla="*/ 1720850 h 2222501"/>
                  <a:gd name="connsiteX49" fmla="*/ 4349751 w 4392611"/>
                  <a:gd name="connsiteY49" fmla="*/ 1765300 h 2222501"/>
                  <a:gd name="connsiteX50" fmla="*/ 4175125 w 4392611"/>
                  <a:gd name="connsiteY50" fmla="*/ 1801813 h 2222501"/>
                  <a:gd name="connsiteX51" fmla="*/ 4165599 w 4392611"/>
                  <a:gd name="connsiteY51" fmla="*/ 1758950 h 2222501"/>
                  <a:gd name="connsiteX52" fmla="*/ 53975 w 4392611"/>
                  <a:gd name="connsiteY52" fmla="*/ 1720850 h 2222501"/>
                  <a:gd name="connsiteX53" fmla="*/ 228600 w 4392611"/>
                  <a:gd name="connsiteY53" fmla="*/ 1758950 h 2222501"/>
                  <a:gd name="connsiteX54" fmla="*/ 219075 w 4392611"/>
                  <a:gd name="connsiteY54" fmla="*/ 1801813 h 2222501"/>
                  <a:gd name="connsiteX55" fmla="*/ 44450 w 4392611"/>
                  <a:gd name="connsiteY55" fmla="*/ 1765300 h 2222501"/>
                  <a:gd name="connsiteX56" fmla="*/ 4321175 w 4392611"/>
                  <a:gd name="connsiteY56" fmla="*/ 1646238 h 2222501"/>
                  <a:gd name="connsiteX57" fmla="*/ 4332287 w 4392611"/>
                  <a:gd name="connsiteY57" fmla="*/ 1690688 h 2222501"/>
                  <a:gd name="connsiteX58" fmla="*/ 4160837 w 4392611"/>
                  <a:gd name="connsiteY58" fmla="*/ 1735138 h 2222501"/>
                  <a:gd name="connsiteX59" fmla="*/ 4149725 w 4392611"/>
                  <a:gd name="connsiteY59" fmla="*/ 1690688 h 2222501"/>
                  <a:gd name="connsiteX60" fmla="*/ 73025 w 4392611"/>
                  <a:gd name="connsiteY60" fmla="*/ 1646238 h 2222501"/>
                  <a:gd name="connsiteX61" fmla="*/ 244475 w 4392611"/>
                  <a:gd name="connsiteY61" fmla="*/ 1690688 h 2222501"/>
                  <a:gd name="connsiteX62" fmla="*/ 233363 w 4392611"/>
                  <a:gd name="connsiteY62" fmla="*/ 1735138 h 2222501"/>
                  <a:gd name="connsiteX63" fmla="*/ 60325 w 4392611"/>
                  <a:gd name="connsiteY63" fmla="*/ 1690688 h 2222501"/>
                  <a:gd name="connsiteX64" fmla="*/ 4300537 w 4392611"/>
                  <a:gd name="connsiteY64" fmla="*/ 1571625 h 2222501"/>
                  <a:gd name="connsiteX65" fmla="*/ 4314825 w 4392611"/>
                  <a:gd name="connsiteY65" fmla="*/ 1616075 h 2222501"/>
                  <a:gd name="connsiteX66" fmla="*/ 4143375 w 4392611"/>
                  <a:gd name="connsiteY66" fmla="*/ 1665288 h 2222501"/>
                  <a:gd name="connsiteX67" fmla="*/ 4130675 w 4392611"/>
                  <a:gd name="connsiteY67" fmla="*/ 1620838 h 2222501"/>
                  <a:gd name="connsiteX68" fmla="*/ 93663 w 4392611"/>
                  <a:gd name="connsiteY68" fmla="*/ 1571625 h 2222501"/>
                  <a:gd name="connsiteX69" fmla="*/ 263525 w 4392611"/>
                  <a:gd name="connsiteY69" fmla="*/ 1620838 h 2222501"/>
                  <a:gd name="connsiteX70" fmla="*/ 250825 w 4392611"/>
                  <a:gd name="connsiteY70" fmla="*/ 1665288 h 2222501"/>
                  <a:gd name="connsiteX71" fmla="*/ 79375 w 4392611"/>
                  <a:gd name="connsiteY71" fmla="*/ 1616075 h 2222501"/>
                  <a:gd name="connsiteX72" fmla="*/ 4276725 w 4392611"/>
                  <a:gd name="connsiteY72" fmla="*/ 1500188 h 2222501"/>
                  <a:gd name="connsiteX73" fmla="*/ 4291011 w 4392611"/>
                  <a:gd name="connsiteY73" fmla="*/ 1541463 h 2222501"/>
                  <a:gd name="connsiteX74" fmla="*/ 4124325 w 4392611"/>
                  <a:gd name="connsiteY74" fmla="*/ 1598613 h 2222501"/>
                  <a:gd name="connsiteX75" fmla="*/ 4108451 w 4392611"/>
                  <a:gd name="connsiteY75" fmla="*/ 1554163 h 2222501"/>
                  <a:gd name="connsiteX76" fmla="*/ 117475 w 4392611"/>
                  <a:gd name="connsiteY76" fmla="*/ 1500188 h 2222501"/>
                  <a:gd name="connsiteX77" fmla="*/ 284162 w 4392611"/>
                  <a:gd name="connsiteY77" fmla="*/ 1554163 h 2222501"/>
                  <a:gd name="connsiteX78" fmla="*/ 269875 w 4392611"/>
                  <a:gd name="connsiteY78" fmla="*/ 1598613 h 2222501"/>
                  <a:gd name="connsiteX79" fmla="*/ 103187 w 4392611"/>
                  <a:gd name="connsiteY79" fmla="*/ 1541463 h 2222501"/>
                  <a:gd name="connsiteX80" fmla="*/ 4251325 w 4392611"/>
                  <a:gd name="connsiteY80" fmla="*/ 1428750 h 2222501"/>
                  <a:gd name="connsiteX81" fmla="*/ 4268787 w 4392611"/>
                  <a:gd name="connsiteY81" fmla="*/ 1470025 h 2222501"/>
                  <a:gd name="connsiteX82" fmla="*/ 4100511 w 4392611"/>
                  <a:gd name="connsiteY82" fmla="*/ 1530350 h 2222501"/>
                  <a:gd name="connsiteX83" fmla="*/ 4084637 w 4392611"/>
                  <a:gd name="connsiteY83" fmla="*/ 1489075 h 2222501"/>
                  <a:gd name="connsiteX84" fmla="*/ 142875 w 4392611"/>
                  <a:gd name="connsiteY84" fmla="*/ 1428750 h 2222501"/>
                  <a:gd name="connsiteX85" fmla="*/ 309562 w 4392611"/>
                  <a:gd name="connsiteY85" fmla="*/ 1489075 h 2222501"/>
                  <a:gd name="connsiteX86" fmla="*/ 293687 w 4392611"/>
                  <a:gd name="connsiteY86" fmla="*/ 1530350 h 2222501"/>
                  <a:gd name="connsiteX87" fmla="*/ 125412 w 4392611"/>
                  <a:gd name="connsiteY87" fmla="*/ 1470025 h 2222501"/>
                  <a:gd name="connsiteX88" fmla="*/ 4224337 w 4392611"/>
                  <a:gd name="connsiteY88" fmla="*/ 1355725 h 2222501"/>
                  <a:gd name="connsiteX89" fmla="*/ 4240211 w 4392611"/>
                  <a:gd name="connsiteY89" fmla="*/ 1398588 h 2222501"/>
                  <a:gd name="connsiteX90" fmla="*/ 4075111 w 4392611"/>
                  <a:gd name="connsiteY90" fmla="*/ 1465263 h 2222501"/>
                  <a:gd name="connsiteX91" fmla="*/ 4059237 w 4392611"/>
                  <a:gd name="connsiteY91" fmla="*/ 1423988 h 2222501"/>
                  <a:gd name="connsiteX92" fmla="*/ 169862 w 4392611"/>
                  <a:gd name="connsiteY92" fmla="*/ 1355725 h 2222501"/>
                  <a:gd name="connsiteX93" fmla="*/ 334962 w 4392611"/>
                  <a:gd name="connsiteY93" fmla="*/ 1423988 h 2222501"/>
                  <a:gd name="connsiteX94" fmla="*/ 315912 w 4392611"/>
                  <a:gd name="connsiteY94" fmla="*/ 1465263 h 2222501"/>
                  <a:gd name="connsiteX95" fmla="*/ 153987 w 4392611"/>
                  <a:gd name="connsiteY95" fmla="*/ 1398588 h 2222501"/>
                  <a:gd name="connsiteX96" fmla="*/ 4194175 w 4392611"/>
                  <a:gd name="connsiteY96" fmla="*/ 1285875 h 2222501"/>
                  <a:gd name="connsiteX97" fmla="*/ 4211637 w 4392611"/>
                  <a:gd name="connsiteY97" fmla="*/ 1328738 h 2222501"/>
                  <a:gd name="connsiteX98" fmla="*/ 4049711 w 4392611"/>
                  <a:gd name="connsiteY98" fmla="*/ 1400175 h 2222501"/>
                  <a:gd name="connsiteX99" fmla="*/ 4030663 w 4392611"/>
                  <a:gd name="connsiteY99" fmla="*/ 1358900 h 2222501"/>
                  <a:gd name="connsiteX100" fmla="*/ 200025 w 4392611"/>
                  <a:gd name="connsiteY100" fmla="*/ 1285875 h 2222501"/>
                  <a:gd name="connsiteX101" fmla="*/ 361950 w 4392611"/>
                  <a:gd name="connsiteY101" fmla="*/ 1358900 h 2222501"/>
                  <a:gd name="connsiteX102" fmla="*/ 344487 w 4392611"/>
                  <a:gd name="connsiteY102" fmla="*/ 1400175 h 2222501"/>
                  <a:gd name="connsiteX103" fmla="*/ 180975 w 4392611"/>
                  <a:gd name="connsiteY103" fmla="*/ 1328738 h 2222501"/>
                  <a:gd name="connsiteX104" fmla="*/ 4160837 w 4392611"/>
                  <a:gd name="connsiteY104" fmla="*/ 1216025 h 2222501"/>
                  <a:gd name="connsiteX105" fmla="*/ 4179887 w 4392611"/>
                  <a:gd name="connsiteY105" fmla="*/ 1258888 h 2222501"/>
                  <a:gd name="connsiteX106" fmla="*/ 4019549 w 4392611"/>
                  <a:gd name="connsiteY106" fmla="*/ 1335088 h 2222501"/>
                  <a:gd name="connsiteX107" fmla="*/ 4000499 w 4392611"/>
                  <a:gd name="connsiteY107" fmla="*/ 1293813 h 2222501"/>
                  <a:gd name="connsiteX108" fmla="*/ 233362 w 4392611"/>
                  <a:gd name="connsiteY108" fmla="*/ 1216025 h 2222501"/>
                  <a:gd name="connsiteX109" fmla="*/ 392112 w 4392611"/>
                  <a:gd name="connsiteY109" fmla="*/ 1293813 h 2222501"/>
                  <a:gd name="connsiteX110" fmla="*/ 374649 w 4392611"/>
                  <a:gd name="connsiteY110" fmla="*/ 1335088 h 2222501"/>
                  <a:gd name="connsiteX111" fmla="*/ 214312 w 4392611"/>
                  <a:gd name="connsiteY111" fmla="*/ 1258888 h 2222501"/>
                  <a:gd name="connsiteX112" fmla="*/ 4124325 w 4392611"/>
                  <a:gd name="connsiteY112" fmla="*/ 1149350 h 2222501"/>
                  <a:gd name="connsiteX113" fmla="*/ 4144963 w 4392611"/>
                  <a:gd name="connsiteY113" fmla="*/ 1189038 h 2222501"/>
                  <a:gd name="connsiteX114" fmla="*/ 3989387 w 4392611"/>
                  <a:gd name="connsiteY114" fmla="*/ 1273175 h 2222501"/>
                  <a:gd name="connsiteX115" fmla="*/ 3968751 w 4392611"/>
                  <a:gd name="connsiteY115" fmla="*/ 1233488 h 2222501"/>
                  <a:gd name="connsiteX116" fmla="*/ 269874 w 4392611"/>
                  <a:gd name="connsiteY116" fmla="*/ 1149350 h 2222501"/>
                  <a:gd name="connsiteX117" fmla="*/ 425449 w 4392611"/>
                  <a:gd name="connsiteY117" fmla="*/ 1233488 h 2222501"/>
                  <a:gd name="connsiteX118" fmla="*/ 404812 w 4392611"/>
                  <a:gd name="connsiteY118" fmla="*/ 1273175 h 2222501"/>
                  <a:gd name="connsiteX119" fmla="*/ 246062 w 4392611"/>
                  <a:gd name="connsiteY119" fmla="*/ 1189038 h 2222501"/>
                  <a:gd name="connsiteX120" fmla="*/ 4086225 w 4392611"/>
                  <a:gd name="connsiteY120" fmla="*/ 1081088 h 2222501"/>
                  <a:gd name="connsiteX121" fmla="*/ 4110037 w 4392611"/>
                  <a:gd name="connsiteY121" fmla="*/ 1120776 h 2222501"/>
                  <a:gd name="connsiteX122" fmla="*/ 3954463 w 4392611"/>
                  <a:gd name="connsiteY122" fmla="*/ 1209676 h 2222501"/>
                  <a:gd name="connsiteX123" fmla="*/ 3933825 w 4392611"/>
                  <a:gd name="connsiteY123" fmla="*/ 1169988 h 2222501"/>
                  <a:gd name="connsiteX124" fmla="*/ 306387 w 4392611"/>
                  <a:gd name="connsiteY124" fmla="*/ 1081088 h 2222501"/>
                  <a:gd name="connsiteX125" fmla="*/ 460375 w 4392611"/>
                  <a:gd name="connsiteY125" fmla="*/ 1169988 h 2222501"/>
                  <a:gd name="connsiteX126" fmla="*/ 436561 w 4392611"/>
                  <a:gd name="connsiteY126" fmla="*/ 1209676 h 2222501"/>
                  <a:gd name="connsiteX127" fmla="*/ 284162 w 4392611"/>
                  <a:gd name="connsiteY127" fmla="*/ 1120776 h 2222501"/>
                  <a:gd name="connsiteX128" fmla="*/ 4048125 w 4392611"/>
                  <a:gd name="connsiteY128" fmla="*/ 1016000 h 2222501"/>
                  <a:gd name="connsiteX129" fmla="*/ 4070349 w 4392611"/>
                  <a:gd name="connsiteY129" fmla="*/ 1054100 h 2222501"/>
                  <a:gd name="connsiteX130" fmla="*/ 3919537 w 4392611"/>
                  <a:gd name="connsiteY130" fmla="*/ 1149350 h 2222501"/>
                  <a:gd name="connsiteX131" fmla="*/ 3897311 w 4392611"/>
                  <a:gd name="connsiteY131" fmla="*/ 1109663 h 2222501"/>
                  <a:gd name="connsiteX132" fmla="*/ 346075 w 4392611"/>
                  <a:gd name="connsiteY132" fmla="*/ 1016000 h 2222501"/>
                  <a:gd name="connsiteX133" fmla="*/ 496887 w 4392611"/>
                  <a:gd name="connsiteY133" fmla="*/ 1109663 h 2222501"/>
                  <a:gd name="connsiteX134" fmla="*/ 474663 w 4392611"/>
                  <a:gd name="connsiteY134" fmla="*/ 1149350 h 2222501"/>
                  <a:gd name="connsiteX135" fmla="*/ 323850 w 4392611"/>
                  <a:gd name="connsiteY135" fmla="*/ 1054100 h 2222501"/>
                  <a:gd name="connsiteX136" fmla="*/ 4003675 w 4392611"/>
                  <a:gd name="connsiteY136" fmla="*/ 950913 h 2222501"/>
                  <a:gd name="connsiteX137" fmla="*/ 4029075 w 4392611"/>
                  <a:gd name="connsiteY137" fmla="*/ 990601 h 2222501"/>
                  <a:gd name="connsiteX138" fmla="*/ 3883025 w 4392611"/>
                  <a:gd name="connsiteY138" fmla="*/ 1089026 h 2222501"/>
                  <a:gd name="connsiteX139" fmla="*/ 3857625 w 4392611"/>
                  <a:gd name="connsiteY139" fmla="*/ 1050926 h 2222501"/>
                  <a:gd name="connsiteX140" fmla="*/ 390525 w 4392611"/>
                  <a:gd name="connsiteY140" fmla="*/ 950913 h 2222501"/>
                  <a:gd name="connsiteX141" fmla="*/ 536575 w 4392611"/>
                  <a:gd name="connsiteY141" fmla="*/ 1050926 h 2222501"/>
                  <a:gd name="connsiteX142" fmla="*/ 511175 w 4392611"/>
                  <a:gd name="connsiteY142" fmla="*/ 1089026 h 2222501"/>
                  <a:gd name="connsiteX143" fmla="*/ 365125 w 4392611"/>
                  <a:gd name="connsiteY143" fmla="*/ 990601 h 2222501"/>
                  <a:gd name="connsiteX144" fmla="*/ 3959225 w 4392611"/>
                  <a:gd name="connsiteY144" fmla="*/ 889000 h 2222501"/>
                  <a:gd name="connsiteX145" fmla="*/ 3987799 w 4392611"/>
                  <a:gd name="connsiteY145" fmla="*/ 925513 h 2222501"/>
                  <a:gd name="connsiteX146" fmla="*/ 3843337 w 4392611"/>
                  <a:gd name="connsiteY146" fmla="*/ 1030288 h 2222501"/>
                  <a:gd name="connsiteX147" fmla="*/ 3814763 w 4392611"/>
                  <a:gd name="connsiteY147" fmla="*/ 993775 h 2222501"/>
                  <a:gd name="connsiteX148" fmla="*/ 434975 w 4392611"/>
                  <a:gd name="connsiteY148" fmla="*/ 889000 h 2222501"/>
                  <a:gd name="connsiteX149" fmla="*/ 577851 w 4392611"/>
                  <a:gd name="connsiteY149" fmla="*/ 993775 h 2222501"/>
                  <a:gd name="connsiteX150" fmla="*/ 550863 w 4392611"/>
                  <a:gd name="connsiteY150" fmla="*/ 1030288 h 2222501"/>
                  <a:gd name="connsiteX151" fmla="*/ 406400 w 4392611"/>
                  <a:gd name="connsiteY151" fmla="*/ 925513 h 2222501"/>
                  <a:gd name="connsiteX152" fmla="*/ 3913187 w 4392611"/>
                  <a:gd name="connsiteY152" fmla="*/ 828675 h 2222501"/>
                  <a:gd name="connsiteX153" fmla="*/ 3940175 w 4392611"/>
                  <a:gd name="connsiteY153" fmla="*/ 865188 h 2222501"/>
                  <a:gd name="connsiteX154" fmla="*/ 3802061 w 4392611"/>
                  <a:gd name="connsiteY154" fmla="*/ 974725 h 2222501"/>
                  <a:gd name="connsiteX155" fmla="*/ 3773487 w 4392611"/>
                  <a:gd name="connsiteY155" fmla="*/ 938213 h 2222501"/>
                  <a:gd name="connsiteX156" fmla="*/ 481013 w 4392611"/>
                  <a:gd name="connsiteY156" fmla="*/ 828675 h 2222501"/>
                  <a:gd name="connsiteX157" fmla="*/ 620711 w 4392611"/>
                  <a:gd name="connsiteY157" fmla="*/ 938213 h 2222501"/>
                  <a:gd name="connsiteX158" fmla="*/ 592137 w 4392611"/>
                  <a:gd name="connsiteY158" fmla="*/ 974725 h 2222501"/>
                  <a:gd name="connsiteX159" fmla="*/ 454025 w 4392611"/>
                  <a:gd name="connsiteY159" fmla="*/ 865188 h 2222501"/>
                  <a:gd name="connsiteX160" fmla="*/ 3863975 w 4392611"/>
                  <a:gd name="connsiteY160" fmla="*/ 769938 h 2222501"/>
                  <a:gd name="connsiteX161" fmla="*/ 3894137 w 4392611"/>
                  <a:gd name="connsiteY161" fmla="*/ 804863 h 2222501"/>
                  <a:gd name="connsiteX162" fmla="*/ 3757613 w 4392611"/>
                  <a:gd name="connsiteY162" fmla="*/ 919163 h 2222501"/>
                  <a:gd name="connsiteX163" fmla="*/ 3727451 w 4392611"/>
                  <a:gd name="connsiteY163" fmla="*/ 884238 h 2222501"/>
                  <a:gd name="connsiteX164" fmla="*/ 530225 w 4392611"/>
                  <a:gd name="connsiteY164" fmla="*/ 769938 h 2222501"/>
                  <a:gd name="connsiteX165" fmla="*/ 666749 w 4392611"/>
                  <a:gd name="connsiteY165" fmla="*/ 884238 h 2222501"/>
                  <a:gd name="connsiteX166" fmla="*/ 636587 w 4392611"/>
                  <a:gd name="connsiteY166" fmla="*/ 919163 h 2222501"/>
                  <a:gd name="connsiteX167" fmla="*/ 500063 w 4392611"/>
                  <a:gd name="connsiteY167" fmla="*/ 804863 h 2222501"/>
                  <a:gd name="connsiteX168" fmla="*/ 3813175 w 4392611"/>
                  <a:gd name="connsiteY168" fmla="*/ 712788 h 2222501"/>
                  <a:gd name="connsiteX169" fmla="*/ 3843337 w 4392611"/>
                  <a:gd name="connsiteY169" fmla="*/ 747713 h 2222501"/>
                  <a:gd name="connsiteX170" fmla="*/ 3711575 w 4392611"/>
                  <a:gd name="connsiteY170" fmla="*/ 865188 h 2222501"/>
                  <a:gd name="connsiteX171" fmla="*/ 3681411 w 4392611"/>
                  <a:gd name="connsiteY171" fmla="*/ 830263 h 2222501"/>
                  <a:gd name="connsiteX172" fmla="*/ 581025 w 4392611"/>
                  <a:gd name="connsiteY172" fmla="*/ 712788 h 2222501"/>
                  <a:gd name="connsiteX173" fmla="*/ 712787 w 4392611"/>
                  <a:gd name="connsiteY173" fmla="*/ 830263 h 2222501"/>
                  <a:gd name="connsiteX174" fmla="*/ 682625 w 4392611"/>
                  <a:gd name="connsiteY174" fmla="*/ 865188 h 2222501"/>
                  <a:gd name="connsiteX175" fmla="*/ 550863 w 4392611"/>
                  <a:gd name="connsiteY175" fmla="*/ 747713 h 2222501"/>
                  <a:gd name="connsiteX176" fmla="*/ 3759199 w 4392611"/>
                  <a:gd name="connsiteY176" fmla="*/ 655638 h 2222501"/>
                  <a:gd name="connsiteX177" fmla="*/ 3792537 w 4392611"/>
                  <a:gd name="connsiteY177" fmla="*/ 688976 h 2222501"/>
                  <a:gd name="connsiteX178" fmla="*/ 3663949 w 4392611"/>
                  <a:gd name="connsiteY178" fmla="*/ 812801 h 2222501"/>
                  <a:gd name="connsiteX179" fmla="*/ 3632199 w 4392611"/>
                  <a:gd name="connsiteY179" fmla="*/ 779463 h 2222501"/>
                  <a:gd name="connsiteX180" fmla="*/ 634999 w 4392611"/>
                  <a:gd name="connsiteY180" fmla="*/ 655638 h 2222501"/>
                  <a:gd name="connsiteX181" fmla="*/ 761999 w 4392611"/>
                  <a:gd name="connsiteY181" fmla="*/ 779463 h 2222501"/>
                  <a:gd name="connsiteX182" fmla="*/ 728661 w 4392611"/>
                  <a:gd name="connsiteY182" fmla="*/ 812801 h 2222501"/>
                  <a:gd name="connsiteX183" fmla="*/ 601663 w 4392611"/>
                  <a:gd name="connsiteY183" fmla="*/ 688976 h 2222501"/>
                  <a:gd name="connsiteX184" fmla="*/ 3706813 w 4392611"/>
                  <a:gd name="connsiteY184" fmla="*/ 603250 h 2222501"/>
                  <a:gd name="connsiteX185" fmla="*/ 3738563 w 4392611"/>
                  <a:gd name="connsiteY185" fmla="*/ 635000 h 2222501"/>
                  <a:gd name="connsiteX186" fmla="*/ 3616325 w 4392611"/>
                  <a:gd name="connsiteY186" fmla="*/ 763588 h 2222501"/>
                  <a:gd name="connsiteX187" fmla="*/ 3581399 w 4392611"/>
                  <a:gd name="connsiteY187" fmla="*/ 730250 h 2222501"/>
                  <a:gd name="connsiteX188" fmla="*/ 687387 w 4392611"/>
                  <a:gd name="connsiteY188" fmla="*/ 603250 h 2222501"/>
                  <a:gd name="connsiteX189" fmla="*/ 811211 w 4392611"/>
                  <a:gd name="connsiteY189" fmla="*/ 730250 h 2222501"/>
                  <a:gd name="connsiteX190" fmla="*/ 777875 w 4392611"/>
                  <a:gd name="connsiteY190" fmla="*/ 763588 h 2222501"/>
                  <a:gd name="connsiteX191" fmla="*/ 655637 w 4392611"/>
                  <a:gd name="connsiteY191" fmla="*/ 635000 h 2222501"/>
                  <a:gd name="connsiteX192" fmla="*/ 3648075 w 4392611"/>
                  <a:gd name="connsiteY192" fmla="*/ 552450 h 2222501"/>
                  <a:gd name="connsiteX193" fmla="*/ 3682999 w 4392611"/>
                  <a:gd name="connsiteY193" fmla="*/ 582613 h 2222501"/>
                  <a:gd name="connsiteX194" fmla="*/ 3565525 w 4392611"/>
                  <a:gd name="connsiteY194" fmla="*/ 714375 h 2222501"/>
                  <a:gd name="connsiteX195" fmla="*/ 3530599 w 4392611"/>
                  <a:gd name="connsiteY195" fmla="*/ 684213 h 2222501"/>
                  <a:gd name="connsiteX196" fmla="*/ 746125 w 4392611"/>
                  <a:gd name="connsiteY196" fmla="*/ 552450 h 2222501"/>
                  <a:gd name="connsiteX197" fmla="*/ 863599 w 4392611"/>
                  <a:gd name="connsiteY197" fmla="*/ 684213 h 2222501"/>
                  <a:gd name="connsiteX198" fmla="*/ 828675 w 4392611"/>
                  <a:gd name="connsiteY198" fmla="*/ 714375 h 2222501"/>
                  <a:gd name="connsiteX199" fmla="*/ 711199 w 4392611"/>
                  <a:gd name="connsiteY199" fmla="*/ 582613 h 2222501"/>
                  <a:gd name="connsiteX200" fmla="*/ 3590925 w 4392611"/>
                  <a:gd name="connsiteY200" fmla="*/ 500063 h 2222501"/>
                  <a:gd name="connsiteX201" fmla="*/ 3625851 w 4392611"/>
                  <a:gd name="connsiteY201" fmla="*/ 530226 h 2222501"/>
                  <a:gd name="connsiteX202" fmla="*/ 3511551 w 4392611"/>
                  <a:gd name="connsiteY202" fmla="*/ 668338 h 2222501"/>
                  <a:gd name="connsiteX203" fmla="*/ 3476625 w 4392611"/>
                  <a:gd name="connsiteY203" fmla="*/ 638176 h 2222501"/>
                  <a:gd name="connsiteX204" fmla="*/ 803275 w 4392611"/>
                  <a:gd name="connsiteY204" fmla="*/ 500063 h 2222501"/>
                  <a:gd name="connsiteX205" fmla="*/ 917575 w 4392611"/>
                  <a:gd name="connsiteY205" fmla="*/ 638176 h 2222501"/>
                  <a:gd name="connsiteX206" fmla="*/ 882651 w 4392611"/>
                  <a:gd name="connsiteY206" fmla="*/ 668338 h 2222501"/>
                  <a:gd name="connsiteX207" fmla="*/ 768351 w 4392611"/>
                  <a:gd name="connsiteY207" fmla="*/ 530226 h 2222501"/>
                  <a:gd name="connsiteX208" fmla="*/ 3530599 w 4392611"/>
                  <a:gd name="connsiteY208" fmla="*/ 454025 h 2222501"/>
                  <a:gd name="connsiteX209" fmla="*/ 3567111 w 4392611"/>
                  <a:gd name="connsiteY209" fmla="*/ 482600 h 2222501"/>
                  <a:gd name="connsiteX210" fmla="*/ 3457575 w 4392611"/>
                  <a:gd name="connsiteY210" fmla="*/ 620713 h 2222501"/>
                  <a:gd name="connsiteX211" fmla="*/ 3421063 w 4392611"/>
                  <a:gd name="connsiteY211" fmla="*/ 593725 h 2222501"/>
                  <a:gd name="connsiteX212" fmla="*/ 863599 w 4392611"/>
                  <a:gd name="connsiteY212" fmla="*/ 454025 h 2222501"/>
                  <a:gd name="connsiteX213" fmla="*/ 973137 w 4392611"/>
                  <a:gd name="connsiteY213" fmla="*/ 593725 h 2222501"/>
                  <a:gd name="connsiteX214" fmla="*/ 936625 w 4392611"/>
                  <a:gd name="connsiteY214" fmla="*/ 620713 h 2222501"/>
                  <a:gd name="connsiteX215" fmla="*/ 827087 w 4392611"/>
                  <a:gd name="connsiteY215" fmla="*/ 482600 h 2222501"/>
                  <a:gd name="connsiteX216" fmla="*/ 3470275 w 4392611"/>
                  <a:gd name="connsiteY216" fmla="*/ 407988 h 2222501"/>
                  <a:gd name="connsiteX217" fmla="*/ 3505199 w 4392611"/>
                  <a:gd name="connsiteY217" fmla="*/ 434976 h 2222501"/>
                  <a:gd name="connsiteX218" fmla="*/ 3400425 w 4392611"/>
                  <a:gd name="connsiteY218" fmla="*/ 579438 h 2222501"/>
                  <a:gd name="connsiteX219" fmla="*/ 3365499 w 4392611"/>
                  <a:gd name="connsiteY219" fmla="*/ 552451 h 2222501"/>
                  <a:gd name="connsiteX220" fmla="*/ 923925 w 4392611"/>
                  <a:gd name="connsiteY220" fmla="*/ 407988 h 2222501"/>
                  <a:gd name="connsiteX221" fmla="*/ 1028699 w 4392611"/>
                  <a:gd name="connsiteY221" fmla="*/ 552451 h 2222501"/>
                  <a:gd name="connsiteX222" fmla="*/ 992187 w 4392611"/>
                  <a:gd name="connsiteY222" fmla="*/ 579438 h 2222501"/>
                  <a:gd name="connsiteX223" fmla="*/ 887411 w 4392611"/>
                  <a:gd name="connsiteY223" fmla="*/ 434976 h 2222501"/>
                  <a:gd name="connsiteX224" fmla="*/ 3405187 w 4392611"/>
                  <a:gd name="connsiteY224" fmla="*/ 365125 h 2222501"/>
                  <a:gd name="connsiteX225" fmla="*/ 3444875 w 4392611"/>
                  <a:gd name="connsiteY225" fmla="*/ 390525 h 2222501"/>
                  <a:gd name="connsiteX226" fmla="*/ 3344861 w 4392611"/>
                  <a:gd name="connsiteY226" fmla="*/ 538163 h 2222501"/>
                  <a:gd name="connsiteX227" fmla="*/ 3306763 w 4392611"/>
                  <a:gd name="connsiteY227" fmla="*/ 512763 h 2222501"/>
                  <a:gd name="connsiteX228" fmla="*/ 987425 w 4392611"/>
                  <a:gd name="connsiteY228" fmla="*/ 365125 h 2222501"/>
                  <a:gd name="connsiteX229" fmla="*/ 1087437 w 4392611"/>
                  <a:gd name="connsiteY229" fmla="*/ 512763 h 2222501"/>
                  <a:gd name="connsiteX230" fmla="*/ 1049337 w 4392611"/>
                  <a:gd name="connsiteY230" fmla="*/ 538163 h 2222501"/>
                  <a:gd name="connsiteX231" fmla="*/ 949325 w 4392611"/>
                  <a:gd name="connsiteY231" fmla="*/ 390525 h 2222501"/>
                  <a:gd name="connsiteX232" fmla="*/ 3341687 w 4392611"/>
                  <a:gd name="connsiteY232" fmla="*/ 323850 h 2222501"/>
                  <a:gd name="connsiteX233" fmla="*/ 3379787 w 4392611"/>
                  <a:gd name="connsiteY233" fmla="*/ 347663 h 2222501"/>
                  <a:gd name="connsiteX234" fmla="*/ 3286125 w 4392611"/>
                  <a:gd name="connsiteY234" fmla="*/ 498475 h 2222501"/>
                  <a:gd name="connsiteX235" fmla="*/ 3246437 w 4392611"/>
                  <a:gd name="connsiteY235" fmla="*/ 474663 h 2222501"/>
                  <a:gd name="connsiteX236" fmla="*/ 1052511 w 4392611"/>
                  <a:gd name="connsiteY236" fmla="*/ 323850 h 2222501"/>
                  <a:gd name="connsiteX237" fmla="*/ 1147763 w 4392611"/>
                  <a:gd name="connsiteY237" fmla="*/ 474663 h 2222501"/>
                  <a:gd name="connsiteX238" fmla="*/ 1108075 w 4392611"/>
                  <a:gd name="connsiteY238" fmla="*/ 498475 h 2222501"/>
                  <a:gd name="connsiteX239" fmla="*/ 1014411 w 4392611"/>
                  <a:gd name="connsiteY239" fmla="*/ 347663 h 2222501"/>
                  <a:gd name="connsiteX240" fmla="*/ 3275011 w 4392611"/>
                  <a:gd name="connsiteY240" fmla="*/ 284163 h 2222501"/>
                  <a:gd name="connsiteX241" fmla="*/ 3314699 w 4392611"/>
                  <a:gd name="connsiteY241" fmla="*/ 307976 h 2222501"/>
                  <a:gd name="connsiteX242" fmla="*/ 3225799 w 4392611"/>
                  <a:gd name="connsiteY242" fmla="*/ 460376 h 2222501"/>
                  <a:gd name="connsiteX243" fmla="*/ 3186111 w 4392611"/>
                  <a:gd name="connsiteY243" fmla="*/ 438151 h 2222501"/>
                  <a:gd name="connsiteX244" fmla="*/ 1119187 w 4392611"/>
                  <a:gd name="connsiteY244" fmla="*/ 284163 h 2222501"/>
                  <a:gd name="connsiteX245" fmla="*/ 1208087 w 4392611"/>
                  <a:gd name="connsiteY245" fmla="*/ 438151 h 2222501"/>
                  <a:gd name="connsiteX246" fmla="*/ 1168399 w 4392611"/>
                  <a:gd name="connsiteY246" fmla="*/ 460376 h 2222501"/>
                  <a:gd name="connsiteX247" fmla="*/ 1079499 w 4392611"/>
                  <a:gd name="connsiteY247" fmla="*/ 307976 h 2222501"/>
                  <a:gd name="connsiteX248" fmla="*/ 1185861 w 4392611"/>
                  <a:gd name="connsiteY248" fmla="*/ 247650 h 2222501"/>
                  <a:gd name="connsiteX249" fmla="*/ 1269999 w 4392611"/>
                  <a:gd name="connsiteY249" fmla="*/ 404813 h 2222501"/>
                  <a:gd name="connsiteX250" fmla="*/ 1230311 w 4392611"/>
                  <a:gd name="connsiteY250" fmla="*/ 425450 h 2222501"/>
                  <a:gd name="connsiteX251" fmla="*/ 1147763 w 4392611"/>
                  <a:gd name="connsiteY251" fmla="*/ 269875 h 2222501"/>
                  <a:gd name="connsiteX252" fmla="*/ 3208337 w 4392611"/>
                  <a:gd name="connsiteY252" fmla="*/ 247650 h 2222501"/>
                  <a:gd name="connsiteX253" fmla="*/ 3246437 w 4392611"/>
                  <a:gd name="connsiteY253" fmla="*/ 269875 h 2222501"/>
                  <a:gd name="connsiteX254" fmla="*/ 3163887 w 4392611"/>
                  <a:gd name="connsiteY254" fmla="*/ 425450 h 2222501"/>
                  <a:gd name="connsiteX255" fmla="*/ 3124199 w 4392611"/>
                  <a:gd name="connsiteY255" fmla="*/ 404813 h 2222501"/>
                  <a:gd name="connsiteX256" fmla="*/ 3138487 w 4392611"/>
                  <a:gd name="connsiteY256" fmla="*/ 214313 h 2222501"/>
                  <a:gd name="connsiteX257" fmla="*/ 3179763 w 4392611"/>
                  <a:gd name="connsiteY257" fmla="*/ 233363 h 2222501"/>
                  <a:gd name="connsiteX258" fmla="*/ 3100387 w 4392611"/>
                  <a:gd name="connsiteY258" fmla="*/ 393701 h 2222501"/>
                  <a:gd name="connsiteX259" fmla="*/ 3060699 w 4392611"/>
                  <a:gd name="connsiteY259" fmla="*/ 374651 h 2222501"/>
                  <a:gd name="connsiteX260" fmla="*/ 1254125 w 4392611"/>
                  <a:gd name="connsiteY260" fmla="*/ 214313 h 2222501"/>
                  <a:gd name="connsiteX261" fmla="*/ 1331911 w 4392611"/>
                  <a:gd name="connsiteY261" fmla="*/ 374651 h 2222501"/>
                  <a:gd name="connsiteX262" fmla="*/ 1290637 w 4392611"/>
                  <a:gd name="connsiteY262" fmla="*/ 393701 h 2222501"/>
                  <a:gd name="connsiteX263" fmla="*/ 1214437 w 4392611"/>
                  <a:gd name="connsiteY263" fmla="*/ 233364 h 2222501"/>
                  <a:gd name="connsiteX264" fmla="*/ 3068637 w 4392611"/>
                  <a:gd name="connsiteY264" fmla="*/ 182563 h 2222501"/>
                  <a:gd name="connsiteX265" fmla="*/ 3109911 w 4392611"/>
                  <a:gd name="connsiteY265" fmla="*/ 200026 h 2222501"/>
                  <a:gd name="connsiteX266" fmla="*/ 3038475 w 4392611"/>
                  <a:gd name="connsiteY266" fmla="*/ 363538 h 2222501"/>
                  <a:gd name="connsiteX267" fmla="*/ 2997199 w 4392611"/>
                  <a:gd name="connsiteY267" fmla="*/ 344488 h 2222501"/>
                  <a:gd name="connsiteX268" fmla="*/ 1325561 w 4392611"/>
                  <a:gd name="connsiteY268" fmla="*/ 182563 h 2222501"/>
                  <a:gd name="connsiteX269" fmla="*/ 1396999 w 4392611"/>
                  <a:gd name="connsiteY269" fmla="*/ 344488 h 2222501"/>
                  <a:gd name="connsiteX270" fmla="*/ 1355725 w 4392611"/>
                  <a:gd name="connsiteY270" fmla="*/ 363538 h 2222501"/>
                  <a:gd name="connsiteX271" fmla="*/ 1284287 w 4392611"/>
                  <a:gd name="connsiteY271" fmla="*/ 200026 h 2222501"/>
                  <a:gd name="connsiteX272" fmla="*/ 2998787 w 4392611"/>
                  <a:gd name="connsiteY272" fmla="*/ 153988 h 2222501"/>
                  <a:gd name="connsiteX273" fmla="*/ 3040063 w 4392611"/>
                  <a:gd name="connsiteY273" fmla="*/ 169863 h 2222501"/>
                  <a:gd name="connsiteX274" fmla="*/ 2973387 w 4392611"/>
                  <a:gd name="connsiteY274" fmla="*/ 334963 h 2222501"/>
                  <a:gd name="connsiteX275" fmla="*/ 2932111 w 4392611"/>
                  <a:gd name="connsiteY275" fmla="*/ 319088 h 2222501"/>
                  <a:gd name="connsiteX276" fmla="*/ 1395411 w 4392611"/>
                  <a:gd name="connsiteY276" fmla="*/ 153988 h 2222501"/>
                  <a:gd name="connsiteX277" fmla="*/ 1462087 w 4392611"/>
                  <a:gd name="connsiteY277" fmla="*/ 319088 h 2222501"/>
                  <a:gd name="connsiteX278" fmla="*/ 1420811 w 4392611"/>
                  <a:gd name="connsiteY278" fmla="*/ 334963 h 2222501"/>
                  <a:gd name="connsiteX279" fmla="*/ 1354137 w 4392611"/>
                  <a:gd name="connsiteY279" fmla="*/ 169863 h 2222501"/>
                  <a:gd name="connsiteX280" fmla="*/ 1466851 w 4392611"/>
                  <a:gd name="connsiteY280" fmla="*/ 127001 h 2222501"/>
                  <a:gd name="connsiteX281" fmla="*/ 1527175 w 4392611"/>
                  <a:gd name="connsiteY281" fmla="*/ 293688 h 2222501"/>
                  <a:gd name="connsiteX282" fmla="*/ 1485899 w 4392611"/>
                  <a:gd name="connsiteY282" fmla="*/ 309563 h 2222501"/>
                  <a:gd name="connsiteX283" fmla="*/ 1425575 w 4392611"/>
                  <a:gd name="connsiteY283" fmla="*/ 142875 h 2222501"/>
                  <a:gd name="connsiteX284" fmla="*/ 2927351 w 4392611"/>
                  <a:gd name="connsiteY284" fmla="*/ 127000 h 2222501"/>
                  <a:gd name="connsiteX285" fmla="*/ 2968625 w 4392611"/>
                  <a:gd name="connsiteY285" fmla="*/ 142875 h 2222501"/>
                  <a:gd name="connsiteX286" fmla="*/ 2908299 w 4392611"/>
                  <a:gd name="connsiteY286" fmla="*/ 309563 h 2222501"/>
                  <a:gd name="connsiteX287" fmla="*/ 2867025 w 4392611"/>
                  <a:gd name="connsiteY287" fmla="*/ 293688 h 2222501"/>
                  <a:gd name="connsiteX288" fmla="*/ 1539875 w 4392611"/>
                  <a:gd name="connsiteY288" fmla="*/ 103189 h 2222501"/>
                  <a:gd name="connsiteX289" fmla="*/ 1595437 w 4392611"/>
                  <a:gd name="connsiteY289" fmla="*/ 269876 h 2222501"/>
                  <a:gd name="connsiteX290" fmla="*/ 1550987 w 4392611"/>
                  <a:gd name="connsiteY290" fmla="*/ 284163 h 2222501"/>
                  <a:gd name="connsiteX291" fmla="*/ 1497011 w 4392611"/>
                  <a:gd name="connsiteY291" fmla="*/ 117476 h 2222501"/>
                  <a:gd name="connsiteX292" fmla="*/ 2854325 w 4392611"/>
                  <a:gd name="connsiteY292" fmla="*/ 103188 h 2222501"/>
                  <a:gd name="connsiteX293" fmla="*/ 2897187 w 4392611"/>
                  <a:gd name="connsiteY293" fmla="*/ 117476 h 2222501"/>
                  <a:gd name="connsiteX294" fmla="*/ 2841625 w 4392611"/>
                  <a:gd name="connsiteY294" fmla="*/ 284163 h 2222501"/>
                  <a:gd name="connsiteX295" fmla="*/ 2798763 w 4392611"/>
                  <a:gd name="connsiteY295" fmla="*/ 269876 h 2222501"/>
                  <a:gd name="connsiteX296" fmla="*/ 1612899 w 4392611"/>
                  <a:gd name="connsiteY296" fmla="*/ 79375 h 2222501"/>
                  <a:gd name="connsiteX297" fmla="*/ 1662111 w 4392611"/>
                  <a:gd name="connsiteY297" fmla="*/ 252413 h 2222501"/>
                  <a:gd name="connsiteX298" fmla="*/ 1617663 w 4392611"/>
                  <a:gd name="connsiteY298" fmla="*/ 263525 h 2222501"/>
                  <a:gd name="connsiteX299" fmla="*/ 1570037 w 4392611"/>
                  <a:gd name="connsiteY299" fmla="*/ 93663 h 2222501"/>
                  <a:gd name="connsiteX300" fmla="*/ 2781299 w 4392611"/>
                  <a:gd name="connsiteY300" fmla="*/ 79375 h 2222501"/>
                  <a:gd name="connsiteX301" fmla="*/ 2824163 w 4392611"/>
                  <a:gd name="connsiteY301" fmla="*/ 93663 h 2222501"/>
                  <a:gd name="connsiteX302" fmla="*/ 2776537 w 4392611"/>
                  <a:gd name="connsiteY302" fmla="*/ 263525 h 2222501"/>
                  <a:gd name="connsiteX303" fmla="*/ 2732087 w 4392611"/>
                  <a:gd name="connsiteY303" fmla="*/ 252413 h 2222501"/>
                  <a:gd name="connsiteX304" fmla="*/ 1687511 w 4392611"/>
                  <a:gd name="connsiteY304" fmla="*/ 61914 h 2222501"/>
                  <a:gd name="connsiteX305" fmla="*/ 1731963 w 4392611"/>
                  <a:gd name="connsiteY305" fmla="*/ 233364 h 2222501"/>
                  <a:gd name="connsiteX306" fmla="*/ 1687511 w 4392611"/>
                  <a:gd name="connsiteY306" fmla="*/ 244477 h 2222501"/>
                  <a:gd name="connsiteX307" fmla="*/ 1643063 w 4392611"/>
                  <a:gd name="connsiteY307" fmla="*/ 73026 h 2222501"/>
                  <a:gd name="connsiteX308" fmla="*/ 2706687 w 4392611"/>
                  <a:gd name="connsiteY308" fmla="*/ 61913 h 2222501"/>
                  <a:gd name="connsiteX309" fmla="*/ 2751137 w 4392611"/>
                  <a:gd name="connsiteY309" fmla="*/ 73026 h 2222501"/>
                  <a:gd name="connsiteX310" fmla="*/ 2706687 w 4392611"/>
                  <a:gd name="connsiteY310" fmla="*/ 244476 h 2222501"/>
                  <a:gd name="connsiteX311" fmla="*/ 2662237 w 4392611"/>
                  <a:gd name="connsiteY311" fmla="*/ 233364 h 2222501"/>
                  <a:gd name="connsiteX312" fmla="*/ 1762125 w 4392611"/>
                  <a:gd name="connsiteY312" fmla="*/ 44451 h 2222501"/>
                  <a:gd name="connsiteX313" fmla="*/ 1798637 w 4392611"/>
                  <a:gd name="connsiteY313" fmla="*/ 219075 h 2222501"/>
                  <a:gd name="connsiteX314" fmla="*/ 1755775 w 4392611"/>
                  <a:gd name="connsiteY314" fmla="*/ 228600 h 2222501"/>
                  <a:gd name="connsiteX315" fmla="*/ 1717675 w 4392611"/>
                  <a:gd name="connsiteY315" fmla="*/ 53975 h 2222501"/>
                  <a:gd name="connsiteX316" fmla="*/ 2632075 w 4392611"/>
                  <a:gd name="connsiteY316" fmla="*/ 44450 h 2222501"/>
                  <a:gd name="connsiteX317" fmla="*/ 2676523 w 4392611"/>
                  <a:gd name="connsiteY317" fmla="*/ 53975 h 2222501"/>
                  <a:gd name="connsiteX318" fmla="*/ 2638425 w 4392611"/>
                  <a:gd name="connsiteY318" fmla="*/ 228600 h 2222501"/>
                  <a:gd name="connsiteX319" fmla="*/ 2595563 w 4392611"/>
                  <a:gd name="connsiteY319" fmla="*/ 219075 h 2222501"/>
                  <a:gd name="connsiteX320" fmla="*/ 1838325 w 4392611"/>
                  <a:gd name="connsiteY320" fmla="*/ 30163 h 2222501"/>
                  <a:gd name="connsiteX321" fmla="*/ 1868487 w 4392611"/>
                  <a:gd name="connsiteY321" fmla="*/ 204788 h 2222501"/>
                  <a:gd name="connsiteX322" fmla="*/ 1824037 w 4392611"/>
                  <a:gd name="connsiteY322" fmla="*/ 214313 h 2222501"/>
                  <a:gd name="connsiteX323" fmla="*/ 1793875 w 4392611"/>
                  <a:gd name="connsiteY323" fmla="*/ 38101 h 2222501"/>
                  <a:gd name="connsiteX324" fmla="*/ 2555875 w 4392611"/>
                  <a:gd name="connsiteY324" fmla="*/ 30163 h 2222501"/>
                  <a:gd name="connsiteX325" fmla="*/ 2600323 w 4392611"/>
                  <a:gd name="connsiteY325" fmla="*/ 38101 h 2222501"/>
                  <a:gd name="connsiteX326" fmla="*/ 2570161 w 4392611"/>
                  <a:gd name="connsiteY326" fmla="*/ 214313 h 2222501"/>
                  <a:gd name="connsiteX327" fmla="*/ 2525711 w 4392611"/>
                  <a:gd name="connsiteY327" fmla="*/ 204788 h 2222501"/>
                  <a:gd name="connsiteX328" fmla="*/ 1912937 w 4392611"/>
                  <a:gd name="connsiteY328" fmla="*/ 19051 h 2222501"/>
                  <a:gd name="connsiteX329" fmla="*/ 1938337 w 4392611"/>
                  <a:gd name="connsiteY329" fmla="*/ 195263 h 2222501"/>
                  <a:gd name="connsiteX330" fmla="*/ 1893887 w 4392611"/>
                  <a:gd name="connsiteY330" fmla="*/ 203200 h 2222501"/>
                  <a:gd name="connsiteX331" fmla="*/ 1868487 w 4392611"/>
                  <a:gd name="connsiteY331" fmla="*/ 26988 h 2222501"/>
                  <a:gd name="connsiteX332" fmla="*/ 2479675 w 4392611"/>
                  <a:gd name="connsiteY332" fmla="*/ 19050 h 2222501"/>
                  <a:gd name="connsiteX333" fmla="*/ 2525711 w 4392611"/>
                  <a:gd name="connsiteY333" fmla="*/ 26988 h 2222501"/>
                  <a:gd name="connsiteX334" fmla="*/ 2500311 w 4392611"/>
                  <a:gd name="connsiteY334" fmla="*/ 203200 h 2222501"/>
                  <a:gd name="connsiteX335" fmla="*/ 2455863 w 4392611"/>
                  <a:gd name="connsiteY335" fmla="*/ 195263 h 2222501"/>
                  <a:gd name="connsiteX336" fmla="*/ 1989137 w 4392611"/>
                  <a:gd name="connsiteY336" fmla="*/ 9525 h 2222501"/>
                  <a:gd name="connsiteX337" fmla="*/ 2008187 w 4392611"/>
                  <a:gd name="connsiteY337" fmla="*/ 188913 h 2222501"/>
                  <a:gd name="connsiteX338" fmla="*/ 1963737 w 4392611"/>
                  <a:gd name="connsiteY338" fmla="*/ 193675 h 2222501"/>
                  <a:gd name="connsiteX339" fmla="*/ 1944687 w 4392611"/>
                  <a:gd name="connsiteY339" fmla="*/ 17463 h 2222501"/>
                  <a:gd name="connsiteX340" fmla="*/ 2405063 w 4392611"/>
                  <a:gd name="connsiteY340" fmla="*/ 9525 h 2222501"/>
                  <a:gd name="connsiteX341" fmla="*/ 2449511 w 4392611"/>
                  <a:gd name="connsiteY341" fmla="*/ 17463 h 2222501"/>
                  <a:gd name="connsiteX342" fmla="*/ 2430463 w 4392611"/>
                  <a:gd name="connsiteY342" fmla="*/ 193675 h 2222501"/>
                  <a:gd name="connsiteX343" fmla="*/ 2386011 w 4392611"/>
                  <a:gd name="connsiteY343" fmla="*/ 188913 h 2222501"/>
                  <a:gd name="connsiteX344" fmla="*/ 2065337 w 4392611"/>
                  <a:gd name="connsiteY344" fmla="*/ 4764 h 2222501"/>
                  <a:gd name="connsiteX345" fmla="*/ 2079625 w 4392611"/>
                  <a:gd name="connsiteY345" fmla="*/ 182564 h 2222501"/>
                  <a:gd name="connsiteX346" fmla="*/ 2033587 w 4392611"/>
                  <a:gd name="connsiteY346" fmla="*/ 187326 h 2222501"/>
                  <a:gd name="connsiteX347" fmla="*/ 2022475 w 4392611"/>
                  <a:gd name="connsiteY347" fmla="*/ 7938 h 2222501"/>
                  <a:gd name="connsiteX348" fmla="*/ 2328863 w 4392611"/>
                  <a:gd name="connsiteY348" fmla="*/ 4763 h 2222501"/>
                  <a:gd name="connsiteX349" fmla="*/ 2371725 w 4392611"/>
                  <a:gd name="connsiteY349" fmla="*/ 7938 h 2222501"/>
                  <a:gd name="connsiteX350" fmla="*/ 2360613 w 4392611"/>
                  <a:gd name="connsiteY350" fmla="*/ 187326 h 2222501"/>
                  <a:gd name="connsiteX351" fmla="*/ 2314575 w 4392611"/>
                  <a:gd name="connsiteY351" fmla="*/ 182564 h 2222501"/>
                  <a:gd name="connsiteX352" fmla="*/ 2098675 w 4392611"/>
                  <a:gd name="connsiteY352" fmla="*/ 3175 h 2222501"/>
                  <a:gd name="connsiteX353" fmla="*/ 2143125 w 4392611"/>
                  <a:gd name="connsiteY353" fmla="*/ 3175 h 2222501"/>
                  <a:gd name="connsiteX354" fmla="*/ 2149475 w 4392611"/>
                  <a:gd name="connsiteY354" fmla="*/ 179388 h 2222501"/>
                  <a:gd name="connsiteX355" fmla="*/ 2103437 w 4392611"/>
                  <a:gd name="connsiteY355" fmla="*/ 182563 h 2222501"/>
                  <a:gd name="connsiteX356" fmla="*/ 2251075 w 4392611"/>
                  <a:gd name="connsiteY356" fmla="*/ 3175 h 2222501"/>
                  <a:gd name="connsiteX357" fmla="*/ 2295525 w 4392611"/>
                  <a:gd name="connsiteY357" fmla="*/ 3175 h 2222501"/>
                  <a:gd name="connsiteX358" fmla="*/ 2290763 w 4392611"/>
                  <a:gd name="connsiteY358" fmla="*/ 182563 h 2222501"/>
                  <a:gd name="connsiteX359" fmla="*/ 2244725 w 4392611"/>
                  <a:gd name="connsiteY359" fmla="*/ 179388 h 2222501"/>
                  <a:gd name="connsiteX360" fmla="*/ 2174875 w 4392611"/>
                  <a:gd name="connsiteY360" fmla="*/ 0 h 2222501"/>
                  <a:gd name="connsiteX361" fmla="*/ 2219325 w 4392611"/>
                  <a:gd name="connsiteY361" fmla="*/ 0 h 2222501"/>
                  <a:gd name="connsiteX362" fmla="*/ 2219325 w 4392611"/>
                  <a:gd name="connsiteY362" fmla="*/ 179388 h 2222501"/>
                  <a:gd name="connsiteX363" fmla="*/ 2174875 w 4392611"/>
                  <a:gd name="connsiteY363" fmla="*/ 179388 h 222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Lst>
                <a:rect l="l" t="t" r="r" b="b"/>
                <a:pathLst>
                  <a:path w="4392611" h="2222501">
                    <a:moveTo>
                      <a:pt x="4214811" y="2179638"/>
                    </a:moveTo>
                    <a:lnTo>
                      <a:pt x="4392611" y="2179638"/>
                    </a:lnTo>
                    <a:lnTo>
                      <a:pt x="4392611" y="2222501"/>
                    </a:lnTo>
                    <a:lnTo>
                      <a:pt x="4214811" y="2222501"/>
                    </a:lnTo>
                    <a:close/>
                    <a:moveTo>
                      <a:pt x="0" y="2179638"/>
                    </a:moveTo>
                    <a:lnTo>
                      <a:pt x="179387" y="2179638"/>
                    </a:lnTo>
                    <a:lnTo>
                      <a:pt x="179387" y="2222501"/>
                    </a:lnTo>
                    <a:lnTo>
                      <a:pt x="0" y="2222501"/>
                    </a:lnTo>
                    <a:close/>
                    <a:moveTo>
                      <a:pt x="4391023" y="2101850"/>
                    </a:moveTo>
                    <a:lnTo>
                      <a:pt x="4391023" y="2146301"/>
                    </a:lnTo>
                    <a:lnTo>
                      <a:pt x="4214811" y="2154238"/>
                    </a:lnTo>
                    <a:lnTo>
                      <a:pt x="4211637" y="2106613"/>
                    </a:lnTo>
                    <a:close/>
                    <a:moveTo>
                      <a:pt x="3175" y="2101850"/>
                    </a:moveTo>
                    <a:lnTo>
                      <a:pt x="180975" y="2106613"/>
                    </a:lnTo>
                    <a:lnTo>
                      <a:pt x="179387" y="2154238"/>
                    </a:lnTo>
                    <a:lnTo>
                      <a:pt x="3175" y="2146301"/>
                    </a:lnTo>
                    <a:close/>
                    <a:moveTo>
                      <a:pt x="4386263" y="2025650"/>
                    </a:moveTo>
                    <a:lnTo>
                      <a:pt x="4389437" y="2070101"/>
                    </a:lnTo>
                    <a:lnTo>
                      <a:pt x="4211637" y="2084388"/>
                    </a:lnTo>
                    <a:lnTo>
                      <a:pt x="4208463" y="2036763"/>
                    </a:lnTo>
                    <a:close/>
                    <a:moveTo>
                      <a:pt x="7937" y="2025650"/>
                    </a:moveTo>
                    <a:lnTo>
                      <a:pt x="185737" y="2036763"/>
                    </a:lnTo>
                    <a:lnTo>
                      <a:pt x="180975" y="2084388"/>
                    </a:lnTo>
                    <a:lnTo>
                      <a:pt x="4762" y="2070101"/>
                    </a:lnTo>
                    <a:close/>
                    <a:moveTo>
                      <a:pt x="4376737" y="1949450"/>
                    </a:moveTo>
                    <a:lnTo>
                      <a:pt x="4381499" y="1992313"/>
                    </a:lnTo>
                    <a:lnTo>
                      <a:pt x="4205287" y="2011363"/>
                    </a:lnTo>
                    <a:lnTo>
                      <a:pt x="4200525" y="1966913"/>
                    </a:lnTo>
                    <a:close/>
                    <a:moveTo>
                      <a:pt x="17463" y="1949450"/>
                    </a:moveTo>
                    <a:lnTo>
                      <a:pt x="193675" y="1966913"/>
                    </a:lnTo>
                    <a:lnTo>
                      <a:pt x="188913" y="2011363"/>
                    </a:lnTo>
                    <a:lnTo>
                      <a:pt x="9525" y="1992313"/>
                    </a:lnTo>
                    <a:close/>
                    <a:moveTo>
                      <a:pt x="4367213" y="1871663"/>
                    </a:moveTo>
                    <a:lnTo>
                      <a:pt x="4375151" y="1916113"/>
                    </a:lnTo>
                    <a:lnTo>
                      <a:pt x="4198937" y="1941513"/>
                    </a:lnTo>
                    <a:lnTo>
                      <a:pt x="4190999" y="1897063"/>
                    </a:lnTo>
                    <a:close/>
                    <a:moveTo>
                      <a:pt x="26987" y="1871663"/>
                    </a:moveTo>
                    <a:lnTo>
                      <a:pt x="203200" y="1897063"/>
                    </a:lnTo>
                    <a:lnTo>
                      <a:pt x="195263" y="1941513"/>
                    </a:lnTo>
                    <a:lnTo>
                      <a:pt x="19050" y="1916113"/>
                    </a:lnTo>
                    <a:close/>
                    <a:moveTo>
                      <a:pt x="4356099" y="1797050"/>
                    </a:moveTo>
                    <a:lnTo>
                      <a:pt x="4362449" y="1841500"/>
                    </a:lnTo>
                    <a:lnTo>
                      <a:pt x="4189411" y="1871663"/>
                    </a:lnTo>
                    <a:lnTo>
                      <a:pt x="4179887" y="1828800"/>
                    </a:lnTo>
                    <a:close/>
                    <a:moveTo>
                      <a:pt x="38099" y="1797050"/>
                    </a:moveTo>
                    <a:lnTo>
                      <a:pt x="214312" y="1828800"/>
                    </a:lnTo>
                    <a:lnTo>
                      <a:pt x="204787" y="1871663"/>
                    </a:lnTo>
                    <a:lnTo>
                      <a:pt x="30162" y="1841500"/>
                    </a:lnTo>
                    <a:close/>
                    <a:moveTo>
                      <a:pt x="4340225" y="1720850"/>
                    </a:moveTo>
                    <a:lnTo>
                      <a:pt x="4349751" y="1765300"/>
                    </a:lnTo>
                    <a:lnTo>
                      <a:pt x="4175125" y="1801813"/>
                    </a:lnTo>
                    <a:lnTo>
                      <a:pt x="4165599" y="1758950"/>
                    </a:lnTo>
                    <a:close/>
                    <a:moveTo>
                      <a:pt x="53975" y="1720850"/>
                    </a:moveTo>
                    <a:lnTo>
                      <a:pt x="228600" y="1758950"/>
                    </a:lnTo>
                    <a:lnTo>
                      <a:pt x="219075" y="1801813"/>
                    </a:lnTo>
                    <a:lnTo>
                      <a:pt x="44450" y="1765300"/>
                    </a:lnTo>
                    <a:close/>
                    <a:moveTo>
                      <a:pt x="4321175" y="1646238"/>
                    </a:moveTo>
                    <a:lnTo>
                      <a:pt x="4332287" y="1690688"/>
                    </a:lnTo>
                    <a:lnTo>
                      <a:pt x="4160837" y="1735138"/>
                    </a:lnTo>
                    <a:lnTo>
                      <a:pt x="4149725" y="1690688"/>
                    </a:lnTo>
                    <a:close/>
                    <a:moveTo>
                      <a:pt x="73025" y="1646238"/>
                    </a:moveTo>
                    <a:lnTo>
                      <a:pt x="244475" y="1690688"/>
                    </a:lnTo>
                    <a:lnTo>
                      <a:pt x="233363" y="1735138"/>
                    </a:lnTo>
                    <a:lnTo>
                      <a:pt x="60325" y="1690688"/>
                    </a:lnTo>
                    <a:close/>
                    <a:moveTo>
                      <a:pt x="4300537" y="1571625"/>
                    </a:moveTo>
                    <a:lnTo>
                      <a:pt x="4314825" y="1616075"/>
                    </a:lnTo>
                    <a:lnTo>
                      <a:pt x="4143375" y="1665288"/>
                    </a:lnTo>
                    <a:lnTo>
                      <a:pt x="4130675" y="1620838"/>
                    </a:lnTo>
                    <a:close/>
                    <a:moveTo>
                      <a:pt x="93663" y="1571625"/>
                    </a:moveTo>
                    <a:lnTo>
                      <a:pt x="263525" y="1620838"/>
                    </a:lnTo>
                    <a:lnTo>
                      <a:pt x="250825" y="1665288"/>
                    </a:lnTo>
                    <a:lnTo>
                      <a:pt x="79375" y="1616075"/>
                    </a:lnTo>
                    <a:close/>
                    <a:moveTo>
                      <a:pt x="4276725" y="1500188"/>
                    </a:moveTo>
                    <a:lnTo>
                      <a:pt x="4291011" y="1541463"/>
                    </a:lnTo>
                    <a:lnTo>
                      <a:pt x="4124325" y="1598613"/>
                    </a:lnTo>
                    <a:lnTo>
                      <a:pt x="4108451" y="1554163"/>
                    </a:lnTo>
                    <a:close/>
                    <a:moveTo>
                      <a:pt x="117475" y="1500188"/>
                    </a:moveTo>
                    <a:lnTo>
                      <a:pt x="284162" y="1554163"/>
                    </a:lnTo>
                    <a:lnTo>
                      <a:pt x="269875" y="1598613"/>
                    </a:lnTo>
                    <a:lnTo>
                      <a:pt x="103187" y="1541463"/>
                    </a:lnTo>
                    <a:close/>
                    <a:moveTo>
                      <a:pt x="4251325" y="1428750"/>
                    </a:moveTo>
                    <a:lnTo>
                      <a:pt x="4268787" y="1470025"/>
                    </a:lnTo>
                    <a:lnTo>
                      <a:pt x="4100511" y="1530350"/>
                    </a:lnTo>
                    <a:lnTo>
                      <a:pt x="4084637" y="1489075"/>
                    </a:lnTo>
                    <a:close/>
                    <a:moveTo>
                      <a:pt x="142875" y="1428750"/>
                    </a:moveTo>
                    <a:lnTo>
                      <a:pt x="309562" y="1489075"/>
                    </a:lnTo>
                    <a:lnTo>
                      <a:pt x="293687" y="1530350"/>
                    </a:lnTo>
                    <a:lnTo>
                      <a:pt x="125412" y="1470025"/>
                    </a:lnTo>
                    <a:close/>
                    <a:moveTo>
                      <a:pt x="4224337" y="1355725"/>
                    </a:moveTo>
                    <a:lnTo>
                      <a:pt x="4240211" y="1398588"/>
                    </a:lnTo>
                    <a:lnTo>
                      <a:pt x="4075111" y="1465263"/>
                    </a:lnTo>
                    <a:lnTo>
                      <a:pt x="4059237" y="1423988"/>
                    </a:lnTo>
                    <a:close/>
                    <a:moveTo>
                      <a:pt x="169862" y="1355725"/>
                    </a:moveTo>
                    <a:lnTo>
                      <a:pt x="334962" y="1423988"/>
                    </a:lnTo>
                    <a:lnTo>
                      <a:pt x="315912" y="1465263"/>
                    </a:lnTo>
                    <a:lnTo>
                      <a:pt x="153987" y="1398588"/>
                    </a:lnTo>
                    <a:close/>
                    <a:moveTo>
                      <a:pt x="4194175" y="1285875"/>
                    </a:moveTo>
                    <a:lnTo>
                      <a:pt x="4211637" y="1328738"/>
                    </a:lnTo>
                    <a:lnTo>
                      <a:pt x="4049711" y="1400175"/>
                    </a:lnTo>
                    <a:lnTo>
                      <a:pt x="4030663" y="1358900"/>
                    </a:lnTo>
                    <a:close/>
                    <a:moveTo>
                      <a:pt x="200025" y="1285875"/>
                    </a:moveTo>
                    <a:lnTo>
                      <a:pt x="361950" y="1358900"/>
                    </a:lnTo>
                    <a:lnTo>
                      <a:pt x="344487" y="1400175"/>
                    </a:lnTo>
                    <a:lnTo>
                      <a:pt x="180975" y="1328738"/>
                    </a:lnTo>
                    <a:close/>
                    <a:moveTo>
                      <a:pt x="4160837" y="1216025"/>
                    </a:moveTo>
                    <a:lnTo>
                      <a:pt x="4179887" y="1258888"/>
                    </a:lnTo>
                    <a:lnTo>
                      <a:pt x="4019549" y="1335088"/>
                    </a:lnTo>
                    <a:lnTo>
                      <a:pt x="4000499" y="1293813"/>
                    </a:lnTo>
                    <a:close/>
                    <a:moveTo>
                      <a:pt x="233362" y="1216025"/>
                    </a:moveTo>
                    <a:lnTo>
                      <a:pt x="392112" y="1293813"/>
                    </a:lnTo>
                    <a:lnTo>
                      <a:pt x="374649" y="1335088"/>
                    </a:lnTo>
                    <a:lnTo>
                      <a:pt x="214312" y="1258888"/>
                    </a:lnTo>
                    <a:close/>
                    <a:moveTo>
                      <a:pt x="4124325" y="1149350"/>
                    </a:moveTo>
                    <a:lnTo>
                      <a:pt x="4144963" y="1189038"/>
                    </a:lnTo>
                    <a:lnTo>
                      <a:pt x="3989387" y="1273175"/>
                    </a:lnTo>
                    <a:lnTo>
                      <a:pt x="3968751" y="1233488"/>
                    </a:lnTo>
                    <a:close/>
                    <a:moveTo>
                      <a:pt x="269874" y="1149350"/>
                    </a:moveTo>
                    <a:lnTo>
                      <a:pt x="425449" y="1233488"/>
                    </a:lnTo>
                    <a:lnTo>
                      <a:pt x="404812" y="1273175"/>
                    </a:lnTo>
                    <a:lnTo>
                      <a:pt x="246062" y="1189038"/>
                    </a:lnTo>
                    <a:close/>
                    <a:moveTo>
                      <a:pt x="4086225" y="1081088"/>
                    </a:moveTo>
                    <a:lnTo>
                      <a:pt x="4110037" y="1120776"/>
                    </a:lnTo>
                    <a:lnTo>
                      <a:pt x="3954463" y="1209676"/>
                    </a:lnTo>
                    <a:lnTo>
                      <a:pt x="3933825" y="1169988"/>
                    </a:lnTo>
                    <a:close/>
                    <a:moveTo>
                      <a:pt x="306387" y="1081088"/>
                    </a:moveTo>
                    <a:lnTo>
                      <a:pt x="460375" y="1169988"/>
                    </a:lnTo>
                    <a:lnTo>
                      <a:pt x="436561" y="1209676"/>
                    </a:lnTo>
                    <a:lnTo>
                      <a:pt x="284162" y="1120776"/>
                    </a:lnTo>
                    <a:close/>
                    <a:moveTo>
                      <a:pt x="4048125" y="1016000"/>
                    </a:moveTo>
                    <a:lnTo>
                      <a:pt x="4070349" y="1054100"/>
                    </a:lnTo>
                    <a:lnTo>
                      <a:pt x="3919537" y="1149350"/>
                    </a:lnTo>
                    <a:lnTo>
                      <a:pt x="3897311" y="1109663"/>
                    </a:lnTo>
                    <a:close/>
                    <a:moveTo>
                      <a:pt x="346075" y="1016000"/>
                    </a:moveTo>
                    <a:lnTo>
                      <a:pt x="496887" y="1109663"/>
                    </a:lnTo>
                    <a:lnTo>
                      <a:pt x="474663" y="1149350"/>
                    </a:lnTo>
                    <a:lnTo>
                      <a:pt x="323850" y="1054100"/>
                    </a:lnTo>
                    <a:close/>
                    <a:moveTo>
                      <a:pt x="4003675" y="950913"/>
                    </a:moveTo>
                    <a:lnTo>
                      <a:pt x="4029075" y="990601"/>
                    </a:lnTo>
                    <a:lnTo>
                      <a:pt x="3883025" y="1089026"/>
                    </a:lnTo>
                    <a:lnTo>
                      <a:pt x="3857625" y="1050926"/>
                    </a:lnTo>
                    <a:close/>
                    <a:moveTo>
                      <a:pt x="390525" y="950913"/>
                    </a:moveTo>
                    <a:lnTo>
                      <a:pt x="536575" y="1050926"/>
                    </a:lnTo>
                    <a:lnTo>
                      <a:pt x="511175" y="1089026"/>
                    </a:lnTo>
                    <a:lnTo>
                      <a:pt x="365125" y="990601"/>
                    </a:lnTo>
                    <a:close/>
                    <a:moveTo>
                      <a:pt x="3959225" y="889000"/>
                    </a:moveTo>
                    <a:lnTo>
                      <a:pt x="3987799" y="925513"/>
                    </a:lnTo>
                    <a:lnTo>
                      <a:pt x="3843337" y="1030288"/>
                    </a:lnTo>
                    <a:lnTo>
                      <a:pt x="3814763" y="993775"/>
                    </a:lnTo>
                    <a:close/>
                    <a:moveTo>
                      <a:pt x="434975" y="889000"/>
                    </a:moveTo>
                    <a:lnTo>
                      <a:pt x="577851" y="993775"/>
                    </a:lnTo>
                    <a:lnTo>
                      <a:pt x="550863" y="1030288"/>
                    </a:lnTo>
                    <a:lnTo>
                      <a:pt x="406400" y="925513"/>
                    </a:lnTo>
                    <a:close/>
                    <a:moveTo>
                      <a:pt x="3913187" y="828675"/>
                    </a:moveTo>
                    <a:lnTo>
                      <a:pt x="3940175" y="865188"/>
                    </a:lnTo>
                    <a:lnTo>
                      <a:pt x="3802061" y="974725"/>
                    </a:lnTo>
                    <a:lnTo>
                      <a:pt x="3773487" y="938213"/>
                    </a:lnTo>
                    <a:close/>
                    <a:moveTo>
                      <a:pt x="481013" y="828675"/>
                    </a:moveTo>
                    <a:lnTo>
                      <a:pt x="620711" y="938213"/>
                    </a:lnTo>
                    <a:lnTo>
                      <a:pt x="592137" y="974725"/>
                    </a:lnTo>
                    <a:lnTo>
                      <a:pt x="454025" y="865188"/>
                    </a:lnTo>
                    <a:close/>
                    <a:moveTo>
                      <a:pt x="3863975" y="769938"/>
                    </a:moveTo>
                    <a:lnTo>
                      <a:pt x="3894137" y="804863"/>
                    </a:lnTo>
                    <a:lnTo>
                      <a:pt x="3757613" y="919163"/>
                    </a:lnTo>
                    <a:lnTo>
                      <a:pt x="3727451" y="884238"/>
                    </a:lnTo>
                    <a:close/>
                    <a:moveTo>
                      <a:pt x="530225" y="769938"/>
                    </a:moveTo>
                    <a:lnTo>
                      <a:pt x="666749" y="884238"/>
                    </a:lnTo>
                    <a:lnTo>
                      <a:pt x="636587" y="919163"/>
                    </a:lnTo>
                    <a:lnTo>
                      <a:pt x="500063" y="804863"/>
                    </a:lnTo>
                    <a:close/>
                    <a:moveTo>
                      <a:pt x="3813175" y="712788"/>
                    </a:moveTo>
                    <a:lnTo>
                      <a:pt x="3843337" y="747713"/>
                    </a:lnTo>
                    <a:lnTo>
                      <a:pt x="3711575" y="865188"/>
                    </a:lnTo>
                    <a:lnTo>
                      <a:pt x="3681411" y="830263"/>
                    </a:lnTo>
                    <a:close/>
                    <a:moveTo>
                      <a:pt x="581025" y="712788"/>
                    </a:moveTo>
                    <a:lnTo>
                      <a:pt x="712787" y="830263"/>
                    </a:lnTo>
                    <a:lnTo>
                      <a:pt x="682625" y="865188"/>
                    </a:lnTo>
                    <a:lnTo>
                      <a:pt x="550863" y="747713"/>
                    </a:lnTo>
                    <a:close/>
                    <a:moveTo>
                      <a:pt x="3759199" y="655638"/>
                    </a:moveTo>
                    <a:lnTo>
                      <a:pt x="3792537" y="688976"/>
                    </a:lnTo>
                    <a:lnTo>
                      <a:pt x="3663949" y="812801"/>
                    </a:lnTo>
                    <a:lnTo>
                      <a:pt x="3632199" y="779463"/>
                    </a:lnTo>
                    <a:close/>
                    <a:moveTo>
                      <a:pt x="634999" y="655638"/>
                    </a:moveTo>
                    <a:lnTo>
                      <a:pt x="761999" y="779463"/>
                    </a:lnTo>
                    <a:lnTo>
                      <a:pt x="728661" y="812801"/>
                    </a:lnTo>
                    <a:lnTo>
                      <a:pt x="601663" y="688976"/>
                    </a:lnTo>
                    <a:close/>
                    <a:moveTo>
                      <a:pt x="3706813" y="603250"/>
                    </a:moveTo>
                    <a:lnTo>
                      <a:pt x="3738563" y="635000"/>
                    </a:lnTo>
                    <a:lnTo>
                      <a:pt x="3616325" y="763588"/>
                    </a:lnTo>
                    <a:lnTo>
                      <a:pt x="3581399" y="730250"/>
                    </a:lnTo>
                    <a:close/>
                    <a:moveTo>
                      <a:pt x="687387" y="603250"/>
                    </a:moveTo>
                    <a:lnTo>
                      <a:pt x="811211" y="730250"/>
                    </a:lnTo>
                    <a:lnTo>
                      <a:pt x="777875" y="763588"/>
                    </a:lnTo>
                    <a:lnTo>
                      <a:pt x="655637" y="635000"/>
                    </a:lnTo>
                    <a:close/>
                    <a:moveTo>
                      <a:pt x="3648075" y="552450"/>
                    </a:moveTo>
                    <a:lnTo>
                      <a:pt x="3682999" y="582613"/>
                    </a:lnTo>
                    <a:lnTo>
                      <a:pt x="3565525" y="714375"/>
                    </a:lnTo>
                    <a:lnTo>
                      <a:pt x="3530599" y="684213"/>
                    </a:lnTo>
                    <a:close/>
                    <a:moveTo>
                      <a:pt x="746125" y="552450"/>
                    </a:moveTo>
                    <a:lnTo>
                      <a:pt x="863599" y="684213"/>
                    </a:lnTo>
                    <a:lnTo>
                      <a:pt x="828675" y="714375"/>
                    </a:lnTo>
                    <a:lnTo>
                      <a:pt x="711199" y="582613"/>
                    </a:lnTo>
                    <a:close/>
                    <a:moveTo>
                      <a:pt x="3590925" y="500063"/>
                    </a:moveTo>
                    <a:lnTo>
                      <a:pt x="3625851" y="530226"/>
                    </a:lnTo>
                    <a:lnTo>
                      <a:pt x="3511551" y="668338"/>
                    </a:lnTo>
                    <a:lnTo>
                      <a:pt x="3476625" y="638176"/>
                    </a:lnTo>
                    <a:close/>
                    <a:moveTo>
                      <a:pt x="803275" y="500063"/>
                    </a:moveTo>
                    <a:lnTo>
                      <a:pt x="917575" y="638176"/>
                    </a:lnTo>
                    <a:lnTo>
                      <a:pt x="882651" y="668338"/>
                    </a:lnTo>
                    <a:lnTo>
                      <a:pt x="768351" y="530226"/>
                    </a:lnTo>
                    <a:close/>
                    <a:moveTo>
                      <a:pt x="3530599" y="454025"/>
                    </a:moveTo>
                    <a:lnTo>
                      <a:pt x="3567111" y="482600"/>
                    </a:lnTo>
                    <a:lnTo>
                      <a:pt x="3457575" y="620713"/>
                    </a:lnTo>
                    <a:lnTo>
                      <a:pt x="3421063" y="593725"/>
                    </a:lnTo>
                    <a:close/>
                    <a:moveTo>
                      <a:pt x="863599" y="454025"/>
                    </a:moveTo>
                    <a:lnTo>
                      <a:pt x="973137" y="593725"/>
                    </a:lnTo>
                    <a:lnTo>
                      <a:pt x="936625" y="620713"/>
                    </a:lnTo>
                    <a:lnTo>
                      <a:pt x="827087" y="482600"/>
                    </a:lnTo>
                    <a:close/>
                    <a:moveTo>
                      <a:pt x="3470275" y="407988"/>
                    </a:moveTo>
                    <a:lnTo>
                      <a:pt x="3505199" y="434976"/>
                    </a:lnTo>
                    <a:lnTo>
                      <a:pt x="3400425" y="579438"/>
                    </a:lnTo>
                    <a:lnTo>
                      <a:pt x="3365499" y="552451"/>
                    </a:lnTo>
                    <a:close/>
                    <a:moveTo>
                      <a:pt x="923925" y="407988"/>
                    </a:moveTo>
                    <a:lnTo>
                      <a:pt x="1028699" y="552451"/>
                    </a:lnTo>
                    <a:lnTo>
                      <a:pt x="992187" y="579438"/>
                    </a:lnTo>
                    <a:lnTo>
                      <a:pt x="887411" y="434976"/>
                    </a:lnTo>
                    <a:close/>
                    <a:moveTo>
                      <a:pt x="3405187" y="365125"/>
                    </a:moveTo>
                    <a:lnTo>
                      <a:pt x="3444875" y="390525"/>
                    </a:lnTo>
                    <a:lnTo>
                      <a:pt x="3344861" y="538163"/>
                    </a:lnTo>
                    <a:lnTo>
                      <a:pt x="3306763" y="512763"/>
                    </a:lnTo>
                    <a:close/>
                    <a:moveTo>
                      <a:pt x="987425" y="365125"/>
                    </a:moveTo>
                    <a:lnTo>
                      <a:pt x="1087437" y="512763"/>
                    </a:lnTo>
                    <a:lnTo>
                      <a:pt x="1049337" y="538163"/>
                    </a:lnTo>
                    <a:lnTo>
                      <a:pt x="949325" y="390525"/>
                    </a:lnTo>
                    <a:close/>
                    <a:moveTo>
                      <a:pt x="3341687" y="323850"/>
                    </a:moveTo>
                    <a:lnTo>
                      <a:pt x="3379787" y="347663"/>
                    </a:lnTo>
                    <a:lnTo>
                      <a:pt x="3286125" y="498475"/>
                    </a:lnTo>
                    <a:lnTo>
                      <a:pt x="3246437" y="474663"/>
                    </a:lnTo>
                    <a:close/>
                    <a:moveTo>
                      <a:pt x="1052511" y="323850"/>
                    </a:moveTo>
                    <a:lnTo>
                      <a:pt x="1147763" y="474663"/>
                    </a:lnTo>
                    <a:lnTo>
                      <a:pt x="1108075" y="498475"/>
                    </a:lnTo>
                    <a:lnTo>
                      <a:pt x="1014411" y="347663"/>
                    </a:lnTo>
                    <a:close/>
                    <a:moveTo>
                      <a:pt x="3275011" y="284163"/>
                    </a:moveTo>
                    <a:lnTo>
                      <a:pt x="3314699" y="307976"/>
                    </a:lnTo>
                    <a:lnTo>
                      <a:pt x="3225799" y="460376"/>
                    </a:lnTo>
                    <a:lnTo>
                      <a:pt x="3186111" y="438151"/>
                    </a:lnTo>
                    <a:close/>
                    <a:moveTo>
                      <a:pt x="1119187" y="284163"/>
                    </a:moveTo>
                    <a:lnTo>
                      <a:pt x="1208087" y="438151"/>
                    </a:lnTo>
                    <a:lnTo>
                      <a:pt x="1168399" y="460376"/>
                    </a:lnTo>
                    <a:lnTo>
                      <a:pt x="1079499" y="307976"/>
                    </a:lnTo>
                    <a:close/>
                    <a:moveTo>
                      <a:pt x="1185861" y="247650"/>
                    </a:moveTo>
                    <a:lnTo>
                      <a:pt x="1269999" y="404813"/>
                    </a:lnTo>
                    <a:lnTo>
                      <a:pt x="1230311" y="425450"/>
                    </a:lnTo>
                    <a:lnTo>
                      <a:pt x="1147763" y="269875"/>
                    </a:lnTo>
                    <a:close/>
                    <a:moveTo>
                      <a:pt x="3208337" y="247650"/>
                    </a:moveTo>
                    <a:lnTo>
                      <a:pt x="3246437" y="269875"/>
                    </a:lnTo>
                    <a:lnTo>
                      <a:pt x="3163887" y="425450"/>
                    </a:lnTo>
                    <a:lnTo>
                      <a:pt x="3124199" y="404813"/>
                    </a:lnTo>
                    <a:close/>
                    <a:moveTo>
                      <a:pt x="3138487" y="214313"/>
                    </a:moveTo>
                    <a:lnTo>
                      <a:pt x="3179763" y="233363"/>
                    </a:lnTo>
                    <a:lnTo>
                      <a:pt x="3100387" y="393701"/>
                    </a:lnTo>
                    <a:lnTo>
                      <a:pt x="3060699" y="374651"/>
                    </a:lnTo>
                    <a:close/>
                    <a:moveTo>
                      <a:pt x="1254125" y="214313"/>
                    </a:moveTo>
                    <a:lnTo>
                      <a:pt x="1331911" y="374651"/>
                    </a:lnTo>
                    <a:lnTo>
                      <a:pt x="1290637" y="393701"/>
                    </a:lnTo>
                    <a:lnTo>
                      <a:pt x="1214437" y="233364"/>
                    </a:lnTo>
                    <a:close/>
                    <a:moveTo>
                      <a:pt x="3068637" y="182563"/>
                    </a:moveTo>
                    <a:lnTo>
                      <a:pt x="3109911" y="200026"/>
                    </a:lnTo>
                    <a:lnTo>
                      <a:pt x="3038475" y="363538"/>
                    </a:lnTo>
                    <a:lnTo>
                      <a:pt x="2997199" y="344488"/>
                    </a:lnTo>
                    <a:close/>
                    <a:moveTo>
                      <a:pt x="1325561" y="182563"/>
                    </a:moveTo>
                    <a:lnTo>
                      <a:pt x="1396999" y="344488"/>
                    </a:lnTo>
                    <a:lnTo>
                      <a:pt x="1355725" y="363538"/>
                    </a:lnTo>
                    <a:lnTo>
                      <a:pt x="1284287" y="200026"/>
                    </a:lnTo>
                    <a:close/>
                    <a:moveTo>
                      <a:pt x="2998787" y="153988"/>
                    </a:moveTo>
                    <a:lnTo>
                      <a:pt x="3040063" y="169863"/>
                    </a:lnTo>
                    <a:lnTo>
                      <a:pt x="2973387" y="334963"/>
                    </a:lnTo>
                    <a:lnTo>
                      <a:pt x="2932111" y="319088"/>
                    </a:lnTo>
                    <a:close/>
                    <a:moveTo>
                      <a:pt x="1395411" y="153988"/>
                    </a:moveTo>
                    <a:lnTo>
                      <a:pt x="1462087" y="319088"/>
                    </a:lnTo>
                    <a:lnTo>
                      <a:pt x="1420811" y="334963"/>
                    </a:lnTo>
                    <a:lnTo>
                      <a:pt x="1354137" y="169863"/>
                    </a:lnTo>
                    <a:close/>
                    <a:moveTo>
                      <a:pt x="1466851" y="127001"/>
                    </a:moveTo>
                    <a:lnTo>
                      <a:pt x="1527175" y="293688"/>
                    </a:lnTo>
                    <a:lnTo>
                      <a:pt x="1485899" y="309563"/>
                    </a:lnTo>
                    <a:lnTo>
                      <a:pt x="1425575" y="142875"/>
                    </a:lnTo>
                    <a:close/>
                    <a:moveTo>
                      <a:pt x="2927351" y="127000"/>
                    </a:moveTo>
                    <a:lnTo>
                      <a:pt x="2968625" y="142875"/>
                    </a:lnTo>
                    <a:lnTo>
                      <a:pt x="2908299" y="309563"/>
                    </a:lnTo>
                    <a:lnTo>
                      <a:pt x="2867025" y="293688"/>
                    </a:lnTo>
                    <a:close/>
                    <a:moveTo>
                      <a:pt x="1539875" y="103189"/>
                    </a:moveTo>
                    <a:lnTo>
                      <a:pt x="1595437" y="269876"/>
                    </a:lnTo>
                    <a:lnTo>
                      <a:pt x="1550987" y="284163"/>
                    </a:lnTo>
                    <a:lnTo>
                      <a:pt x="1497011" y="117476"/>
                    </a:lnTo>
                    <a:close/>
                    <a:moveTo>
                      <a:pt x="2854325" y="103188"/>
                    </a:moveTo>
                    <a:lnTo>
                      <a:pt x="2897187" y="117476"/>
                    </a:lnTo>
                    <a:lnTo>
                      <a:pt x="2841625" y="284163"/>
                    </a:lnTo>
                    <a:lnTo>
                      <a:pt x="2798763" y="269876"/>
                    </a:lnTo>
                    <a:close/>
                    <a:moveTo>
                      <a:pt x="1612899" y="79375"/>
                    </a:moveTo>
                    <a:lnTo>
                      <a:pt x="1662111" y="252413"/>
                    </a:lnTo>
                    <a:lnTo>
                      <a:pt x="1617663" y="263525"/>
                    </a:lnTo>
                    <a:lnTo>
                      <a:pt x="1570037" y="93663"/>
                    </a:lnTo>
                    <a:close/>
                    <a:moveTo>
                      <a:pt x="2781299" y="79375"/>
                    </a:moveTo>
                    <a:lnTo>
                      <a:pt x="2824163" y="93663"/>
                    </a:lnTo>
                    <a:lnTo>
                      <a:pt x="2776537" y="263525"/>
                    </a:lnTo>
                    <a:lnTo>
                      <a:pt x="2732087" y="252413"/>
                    </a:lnTo>
                    <a:close/>
                    <a:moveTo>
                      <a:pt x="1687511" y="61914"/>
                    </a:moveTo>
                    <a:lnTo>
                      <a:pt x="1731963" y="233364"/>
                    </a:lnTo>
                    <a:lnTo>
                      <a:pt x="1687511" y="244477"/>
                    </a:lnTo>
                    <a:lnTo>
                      <a:pt x="1643063" y="73026"/>
                    </a:lnTo>
                    <a:close/>
                    <a:moveTo>
                      <a:pt x="2706687" y="61913"/>
                    </a:moveTo>
                    <a:lnTo>
                      <a:pt x="2751137" y="73026"/>
                    </a:lnTo>
                    <a:lnTo>
                      <a:pt x="2706687" y="244476"/>
                    </a:lnTo>
                    <a:lnTo>
                      <a:pt x="2662237" y="233364"/>
                    </a:lnTo>
                    <a:close/>
                    <a:moveTo>
                      <a:pt x="1762125" y="44451"/>
                    </a:moveTo>
                    <a:lnTo>
                      <a:pt x="1798637" y="219075"/>
                    </a:lnTo>
                    <a:lnTo>
                      <a:pt x="1755775" y="228600"/>
                    </a:lnTo>
                    <a:lnTo>
                      <a:pt x="1717675" y="53975"/>
                    </a:lnTo>
                    <a:close/>
                    <a:moveTo>
                      <a:pt x="2632075" y="44450"/>
                    </a:moveTo>
                    <a:lnTo>
                      <a:pt x="2676523" y="53975"/>
                    </a:lnTo>
                    <a:lnTo>
                      <a:pt x="2638425" y="228600"/>
                    </a:lnTo>
                    <a:lnTo>
                      <a:pt x="2595563" y="219075"/>
                    </a:lnTo>
                    <a:close/>
                    <a:moveTo>
                      <a:pt x="1838325" y="30163"/>
                    </a:moveTo>
                    <a:lnTo>
                      <a:pt x="1868487" y="204788"/>
                    </a:lnTo>
                    <a:lnTo>
                      <a:pt x="1824037" y="214313"/>
                    </a:lnTo>
                    <a:lnTo>
                      <a:pt x="1793875" y="38101"/>
                    </a:lnTo>
                    <a:close/>
                    <a:moveTo>
                      <a:pt x="2555875" y="30163"/>
                    </a:moveTo>
                    <a:lnTo>
                      <a:pt x="2600323" y="38101"/>
                    </a:lnTo>
                    <a:lnTo>
                      <a:pt x="2570161" y="214313"/>
                    </a:lnTo>
                    <a:lnTo>
                      <a:pt x="2525711" y="204788"/>
                    </a:lnTo>
                    <a:close/>
                    <a:moveTo>
                      <a:pt x="1912937" y="19051"/>
                    </a:moveTo>
                    <a:lnTo>
                      <a:pt x="1938337" y="195263"/>
                    </a:lnTo>
                    <a:lnTo>
                      <a:pt x="1893887" y="203200"/>
                    </a:lnTo>
                    <a:lnTo>
                      <a:pt x="1868487" y="26988"/>
                    </a:lnTo>
                    <a:close/>
                    <a:moveTo>
                      <a:pt x="2479675" y="19050"/>
                    </a:moveTo>
                    <a:lnTo>
                      <a:pt x="2525711" y="26988"/>
                    </a:lnTo>
                    <a:lnTo>
                      <a:pt x="2500311" y="203200"/>
                    </a:lnTo>
                    <a:lnTo>
                      <a:pt x="2455863" y="195263"/>
                    </a:lnTo>
                    <a:close/>
                    <a:moveTo>
                      <a:pt x="1989137" y="9525"/>
                    </a:moveTo>
                    <a:lnTo>
                      <a:pt x="2008187" y="188913"/>
                    </a:lnTo>
                    <a:lnTo>
                      <a:pt x="1963737" y="193675"/>
                    </a:lnTo>
                    <a:lnTo>
                      <a:pt x="1944687" y="17463"/>
                    </a:lnTo>
                    <a:close/>
                    <a:moveTo>
                      <a:pt x="2405063" y="9525"/>
                    </a:moveTo>
                    <a:lnTo>
                      <a:pt x="2449511" y="17463"/>
                    </a:lnTo>
                    <a:lnTo>
                      <a:pt x="2430463" y="193675"/>
                    </a:lnTo>
                    <a:lnTo>
                      <a:pt x="2386011" y="188913"/>
                    </a:lnTo>
                    <a:close/>
                    <a:moveTo>
                      <a:pt x="2065337" y="4764"/>
                    </a:moveTo>
                    <a:lnTo>
                      <a:pt x="2079625" y="182564"/>
                    </a:lnTo>
                    <a:lnTo>
                      <a:pt x="2033587" y="187326"/>
                    </a:lnTo>
                    <a:lnTo>
                      <a:pt x="2022475" y="7938"/>
                    </a:lnTo>
                    <a:close/>
                    <a:moveTo>
                      <a:pt x="2328863" y="4763"/>
                    </a:moveTo>
                    <a:lnTo>
                      <a:pt x="2371725" y="7938"/>
                    </a:lnTo>
                    <a:lnTo>
                      <a:pt x="2360613" y="187326"/>
                    </a:lnTo>
                    <a:lnTo>
                      <a:pt x="2314575" y="182564"/>
                    </a:lnTo>
                    <a:close/>
                    <a:moveTo>
                      <a:pt x="2098675" y="3175"/>
                    </a:moveTo>
                    <a:lnTo>
                      <a:pt x="2143125" y="3175"/>
                    </a:lnTo>
                    <a:lnTo>
                      <a:pt x="2149475" y="179388"/>
                    </a:lnTo>
                    <a:lnTo>
                      <a:pt x="2103437" y="182563"/>
                    </a:lnTo>
                    <a:close/>
                    <a:moveTo>
                      <a:pt x="2251075" y="3175"/>
                    </a:moveTo>
                    <a:lnTo>
                      <a:pt x="2295525" y="3175"/>
                    </a:lnTo>
                    <a:lnTo>
                      <a:pt x="2290763" y="182563"/>
                    </a:lnTo>
                    <a:lnTo>
                      <a:pt x="2244725" y="179388"/>
                    </a:lnTo>
                    <a:close/>
                    <a:moveTo>
                      <a:pt x="2174875" y="0"/>
                    </a:moveTo>
                    <a:lnTo>
                      <a:pt x="2219325" y="0"/>
                    </a:lnTo>
                    <a:lnTo>
                      <a:pt x="2219325" y="179388"/>
                    </a:lnTo>
                    <a:lnTo>
                      <a:pt x="2174875" y="179388"/>
                    </a:lnTo>
                    <a:close/>
                  </a:path>
                </a:pathLst>
              </a:custGeom>
              <a:solidFill>
                <a:schemeClr val="accent4"/>
              </a:solidFill>
              <a:ln>
                <a:noFill/>
              </a:ln>
            </p:spPr>
            <p:txBody>
              <a:bodyPr vert="horz" wrap="square" lIns="45714" tIns="22857" rIns="45714" bIns="22857"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D0D0D"/>
                  </a:solidFill>
                  <a:effectLst/>
                  <a:uLnTx/>
                  <a:uFillTx/>
                  <a:latin typeface="Century Gothic" panose="020B0502020202020204" pitchFamily="34" charset="0"/>
                  <a:ea typeface="+mn-ea"/>
                  <a:cs typeface="+mn-cs"/>
                </a:endParaRPr>
              </a:p>
            </p:txBody>
          </p:sp>
        </p:grpSp>
        <p:sp>
          <p:nvSpPr>
            <p:cNvPr id="46" name="Freeform 33">
              <a:extLst>
                <a:ext uri="{FF2B5EF4-FFF2-40B4-BE49-F238E27FC236}">
                  <a16:creationId xmlns:a16="http://schemas.microsoft.com/office/drawing/2014/main" id="{1651395B-F20B-440E-BAF4-4B6F1B15B9E1}"/>
                </a:ext>
              </a:extLst>
            </p:cNvPr>
            <p:cNvSpPr/>
            <p:nvPr/>
          </p:nvSpPr>
          <p:spPr>
            <a:xfrm rot="17467938" flipH="1">
              <a:off x="2087454" y="2919067"/>
              <a:ext cx="134791" cy="982319"/>
            </a:xfrm>
            <a:custGeom>
              <a:avLst/>
              <a:gdLst>
                <a:gd name="connsiteX0" fmla="*/ 143350 w 286700"/>
                <a:gd name="connsiteY0" fmla="*/ 0 h 2279993"/>
                <a:gd name="connsiteX1" fmla="*/ 286700 w 286700"/>
                <a:gd name="connsiteY1" fmla="*/ 2104377 h 2279993"/>
                <a:gd name="connsiteX2" fmla="*/ 280186 w 286700"/>
                <a:gd name="connsiteY2" fmla="*/ 2104377 h 2279993"/>
                <a:gd name="connsiteX3" fmla="*/ 286700 w 286700"/>
                <a:gd name="connsiteY3" fmla="*/ 2136643 h 2279993"/>
                <a:gd name="connsiteX4" fmla="*/ 143350 w 286700"/>
                <a:gd name="connsiteY4" fmla="*/ 2279993 h 2279993"/>
                <a:gd name="connsiteX5" fmla="*/ 0 w 286700"/>
                <a:gd name="connsiteY5" fmla="*/ 2136643 h 2279993"/>
                <a:gd name="connsiteX6" fmla="*/ 6514 w 286700"/>
                <a:gd name="connsiteY6" fmla="*/ 2104377 h 2279993"/>
                <a:gd name="connsiteX7" fmla="*/ 0 w 286700"/>
                <a:gd name="connsiteY7" fmla="*/ 2104377 h 227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0" h="2279993">
                  <a:moveTo>
                    <a:pt x="143350" y="0"/>
                  </a:moveTo>
                  <a:lnTo>
                    <a:pt x="286700" y="2104377"/>
                  </a:lnTo>
                  <a:lnTo>
                    <a:pt x="280186" y="2104377"/>
                  </a:lnTo>
                  <a:lnTo>
                    <a:pt x="286700" y="2136643"/>
                  </a:lnTo>
                  <a:cubicBezTo>
                    <a:pt x="286700" y="2215813"/>
                    <a:pt x="222520" y="2279993"/>
                    <a:pt x="143350" y="2279993"/>
                  </a:cubicBezTo>
                  <a:cubicBezTo>
                    <a:pt x="64180" y="2279993"/>
                    <a:pt x="0" y="2215813"/>
                    <a:pt x="0" y="2136643"/>
                  </a:cubicBezTo>
                  <a:lnTo>
                    <a:pt x="6514" y="2104377"/>
                  </a:lnTo>
                  <a:lnTo>
                    <a:pt x="0" y="2104377"/>
                  </a:lnTo>
                  <a:close/>
                </a:path>
              </a:pathLst>
            </a:custGeom>
            <a:solidFill>
              <a:schemeClr val="accent3"/>
            </a:solidFill>
            <a:ln>
              <a:noFill/>
            </a:ln>
            <a:effectLst>
              <a:outerShdw blurRad="127000" sx="102000" sy="102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2F2F2"/>
                </a:solidFill>
                <a:effectLst/>
                <a:uLnTx/>
                <a:uFillTx/>
                <a:latin typeface="Century Gothic" panose="020B0502020202020204" pitchFamily="34" charset="0"/>
                <a:ea typeface="+mn-ea"/>
                <a:cs typeface="+mn-cs"/>
              </a:endParaRPr>
            </a:p>
          </p:txBody>
        </p:sp>
        <p:sp>
          <p:nvSpPr>
            <p:cNvPr id="47" name="TextBox 46">
              <a:extLst>
                <a:ext uri="{FF2B5EF4-FFF2-40B4-BE49-F238E27FC236}">
                  <a16:creationId xmlns:a16="http://schemas.microsoft.com/office/drawing/2014/main" id="{B7E5F15F-8901-4D15-ABD7-6EF3FE8ECBF3}"/>
                </a:ext>
              </a:extLst>
            </p:cNvPr>
            <p:cNvSpPr txBox="1"/>
            <p:nvPr/>
          </p:nvSpPr>
          <p:spPr>
            <a:xfrm>
              <a:off x="1204823" y="4307033"/>
              <a:ext cx="2456478"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00" normalizeH="0" baseline="0" noProof="0" dirty="0">
                  <a:ln>
                    <a:noFill/>
                  </a:ln>
                  <a:solidFill>
                    <a:schemeClr val="accent1"/>
                  </a:solidFill>
                  <a:effectLst>
                    <a:glow>
                      <a:srgbClr val="FF3399">
                        <a:alpha val="24000"/>
                      </a:srgbClr>
                    </a:glow>
                  </a:effectLst>
                  <a:uLnTx/>
                  <a:uFillTx/>
                  <a:latin typeface="Century Gothic" panose="020B0502020202020204" pitchFamily="34" charset="0"/>
                  <a:ea typeface="+mn-ea"/>
                  <a:cs typeface="+mn-cs"/>
                </a:rPr>
                <a:t>LOW PERFORMANCE</a:t>
              </a:r>
            </a:p>
          </p:txBody>
        </p:sp>
        <p:sp>
          <p:nvSpPr>
            <p:cNvPr id="48" name="TextBox 47">
              <a:extLst>
                <a:ext uri="{FF2B5EF4-FFF2-40B4-BE49-F238E27FC236}">
                  <a16:creationId xmlns:a16="http://schemas.microsoft.com/office/drawing/2014/main" id="{5671C593-A181-4E8E-850A-78FA1DB37ED8}"/>
                </a:ext>
              </a:extLst>
            </p:cNvPr>
            <p:cNvSpPr txBox="1"/>
            <p:nvPr/>
          </p:nvSpPr>
          <p:spPr>
            <a:xfrm>
              <a:off x="1463288" y="4617525"/>
              <a:ext cx="1939548" cy="646908"/>
            </a:xfrm>
            <a:prstGeom prst="rect">
              <a:avLst/>
            </a:prstGeom>
            <a:noFill/>
          </p:spPr>
          <p:txBody>
            <a:bodyPr wrap="square" rtlCol="0">
              <a:spAutoFit/>
            </a:bodyPr>
            <a:lstStyle/>
            <a:p>
              <a:pPr marL="0" marR="0" lvl="0" indent="0" algn="ctr" defTabSz="457200" rtl="0" eaLnBrk="1" fontAlgn="auto" latinLnBrk="0" hangingPunct="1">
                <a:lnSpc>
                  <a:spcPts val="148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A5A5A5">
                      <a:lumMod val="75000"/>
                    </a:srgbClr>
                  </a:solidFill>
                  <a:effectLst>
                    <a:glow>
                      <a:srgbClr val="FF3399">
                        <a:alpha val="24000"/>
                      </a:srgbClr>
                    </a:glow>
                  </a:effectLst>
                  <a:uLnTx/>
                  <a:uFillTx/>
                  <a:latin typeface="Century Gothic" panose="020B0502020202020204" pitchFamily="34" charset="0"/>
                  <a:ea typeface="+mn-ea"/>
                  <a:cs typeface="+mn-cs"/>
                </a:rPr>
                <a:t>Insert a description text about performance of your business with multiple parameters.</a:t>
              </a:r>
            </a:p>
          </p:txBody>
        </p:sp>
        <p:sp>
          <p:nvSpPr>
            <p:cNvPr id="49" name="Rounded Rectangle 40">
              <a:extLst>
                <a:ext uri="{FF2B5EF4-FFF2-40B4-BE49-F238E27FC236}">
                  <a16:creationId xmlns:a16="http://schemas.microsoft.com/office/drawing/2014/main" id="{7485A309-B62B-487F-8A37-C36D9B6FF022}"/>
                </a:ext>
              </a:extLst>
            </p:cNvPr>
            <p:cNvSpPr/>
            <p:nvPr/>
          </p:nvSpPr>
          <p:spPr>
            <a:xfrm>
              <a:off x="1623062" y="5447417"/>
              <a:ext cx="1620000" cy="360000"/>
            </a:xfrm>
            <a:prstGeom prst="roundRect">
              <a:avLst>
                <a:gd name="adj" fmla="val 50000"/>
              </a:avLst>
            </a:prstGeom>
            <a:solidFill>
              <a:schemeClr val="accent3"/>
            </a:solidFill>
            <a:ln>
              <a:noFill/>
            </a:ln>
            <a:effectLst>
              <a:outerShdw blurRad="127942" dist="38100" dir="2700000" algn="tl" rotWithShape="0">
                <a:srgbClr val="E3E4E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00" normalizeH="0" baseline="0" noProof="0" dirty="0">
                  <a:ln>
                    <a:noFill/>
                  </a:ln>
                  <a:solidFill>
                    <a:srgbClr val="F2F2F2"/>
                  </a:solidFill>
                  <a:effectLst/>
                  <a:uLnTx/>
                  <a:uFillTx/>
                  <a:latin typeface="Century Gothic" panose="020B0502020202020204" pitchFamily="34" charset="0"/>
                  <a:ea typeface="+mn-ea"/>
                  <a:cs typeface="+mn-cs"/>
                </a:rPr>
                <a:t>APRIL 20XX</a:t>
              </a:r>
            </a:p>
          </p:txBody>
        </p:sp>
        <p:grpSp>
          <p:nvGrpSpPr>
            <p:cNvPr id="50" name="Group 49">
              <a:extLst>
                <a:ext uri="{FF2B5EF4-FFF2-40B4-BE49-F238E27FC236}">
                  <a16:creationId xmlns:a16="http://schemas.microsoft.com/office/drawing/2014/main" id="{8712ED7D-9145-456C-B3D1-6507D2F92BE4}"/>
                </a:ext>
              </a:extLst>
            </p:cNvPr>
            <p:cNvGrpSpPr/>
            <p:nvPr/>
          </p:nvGrpSpPr>
          <p:grpSpPr>
            <a:xfrm>
              <a:off x="1969272" y="3106329"/>
              <a:ext cx="927580" cy="927580"/>
              <a:chOff x="1969272" y="3106329"/>
              <a:chExt cx="927580" cy="927580"/>
            </a:xfrm>
          </p:grpSpPr>
          <p:sp>
            <p:nvSpPr>
              <p:cNvPr id="55" name="Oval 54">
                <a:extLst>
                  <a:ext uri="{FF2B5EF4-FFF2-40B4-BE49-F238E27FC236}">
                    <a16:creationId xmlns:a16="http://schemas.microsoft.com/office/drawing/2014/main" id="{53791400-185C-4E66-9194-4561B9777CCC}"/>
                  </a:ext>
                </a:extLst>
              </p:cNvPr>
              <p:cNvSpPr/>
              <p:nvPr/>
            </p:nvSpPr>
            <p:spPr>
              <a:xfrm>
                <a:off x="1969272" y="3106329"/>
                <a:ext cx="927580" cy="927580"/>
              </a:xfrm>
              <a:prstGeom prst="ellipse">
                <a:avLst/>
              </a:prstGeom>
              <a:solidFill>
                <a:schemeClr val="bg1"/>
              </a:solidFill>
              <a:ln w="19050">
                <a:solidFill>
                  <a:schemeClr val="accent3">
                    <a:lumMod val="40000"/>
                    <a:lumOff val="60000"/>
                  </a:schemeClr>
                </a:solidFill>
              </a:ln>
              <a:effectLst>
                <a:outerShdw blurRad="381000" dist="1524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2F2F2"/>
                  </a:solidFill>
                  <a:effectLst/>
                  <a:uLnTx/>
                  <a:uFillTx/>
                  <a:latin typeface="Century Gothic" panose="020B0502020202020204" pitchFamily="34" charset="0"/>
                  <a:ea typeface="+mn-ea"/>
                  <a:cs typeface="+mn-cs"/>
                </a:endParaRPr>
              </a:p>
            </p:txBody>
          </p:sp>
          <p:sp>
            <p:nvSpPr>
              <p:cNvPr id="56" name="TextBox 55">
                <a:extLst>
                  <a:ext uri="{FF2B5EF4-FFF2-40B4-BE49-F238E27FC236}">
                    <a16:creationId xmlns:a16="http://schemas.microsoft.com/office/drawing/2014/main" id="{608E12CB-B4B9-4DF3-8421-681CE277B355}"/>
                  </a:ext>
                </a:extLst>
              </p:cNvPr>
              <p:cNvSpPr txBox="1"/>
              <p:nvPr/>
            </p:nvSpPr>
            <p:spPr>
              <a:xfrm>
                <a:off x="2000559" y="3385453"/>
                <a:ext cx="86500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00" normalizeH="0" baseline="0" noProof="0" dirty="0">
                    <a:ln>
                      <a:noFill/>
                    </a:ln>
                    <a:solidFill>
                      <a:srgbClr val="000000">
                        <a:lumMod val="95000"/>
                        <a:lumOff val="5000"/>
                      </a:srgbClr>
                    </a:solidFill>
                    <a:effectLst>
                      <a:glow>
                        <a:srgbClr val="FF3399">
                          <a:alpha val="24000"/>
                        </a:srgbClr>
                      </a:glow>
                    </a:effectLst>
                    <a:uLnTx/>
                    <a:uFillTx/>
                    <a:latin typeface="Century Gothic" panose="020B0502020202020204" pitchFamily="34" charset="0"/>
                    <a:ea typeface="+mn-ea"/>
                    <a:cs typeface="+mn-cs"/>
                  </a:rPr>
                  <a:t>20%</a:t>
                </a:r>
              </a:p>
            </p:txBody>
          </p:sp>
        </p:grpSp>
        <p:grpSp>
          <p:nvGrpSpPr>
            <p:cNvPr id="51" name="Group 50">
              <a:extLst>
                <a:ext uri="{FF2B5EF4-FFF2-40B4-BE49-F238E27FC236}">
                  <a16:creationId xmlns:a16="http://schemas.microsoft.com/office/drawing/2014/main" id="{829940DF-E827-454E-BB1D-D4465CB13F1D}"/>
                </a:ext>
              </a:extLst>
            </p:cNvPr>
            <p:cNvGrpSpPr/>
            <p:nvPr/>
          </p:nvGrpSpPr>
          <p:grpSpPr>
            <a:xfrm>
              <a:off x="1205305" y="2387512"/>
              <a:ext cx="2454955" cy="1294247"/>
              <a:chOff x="5021913" y="2541392"/>
              <a:chExt cx="2454955" cy="1294247"/>
            </a:xfrm>
            <a:gradFill>
              <a:gsLst>
                <a:gs pos="100000">
                  <a:srgbClr val="66AAFF"/>
                </a:gs>
                <a:gs pos="19000">
                  <a:schemeClr val="accent1"/>
                </a:gs>
              </a:gsLst>
              <a:lin ang="12000000" scaled="0"/>
            </a:gradFill>
          </p:grpSpPr>
          <p:sp>
            <p:nvSpPr>
              <p:cNvPr id="52" name="Freeform 63">
                <a:extLst>
                  <a:ext uri="{FF2B5EF4-FFF2-40B4-BE49-F238E27FC236}">
                    <a16:creationId xmlns:a16="http://schemas.microsoft.com/office/drawing/2014/main" id="{39B9A6ED-0E36-402E-9FCF-B510913988F8}"/>
                  </a:ext>
                </a:extLst>
              </p:cNvPr>
              <p:cNvSpPr>
                <a:spLocks/>
              </p:cNvSpPr>
              <p:nvPr/>
            </p:nvSpPr>
            <p:spPr bwMode="auto">
              <a:xfrm>
                <a:off x="5613438" y="2541392"/>
                <a:ext cx="1198282" cy="293985"/>
              </a:xfrm>
              <a:custGeom>
                <a:avLst/>
                <a:gdLst>
                  <a:gd name="T0" fmla="*/ 45 w 796"/>
                  <a:gd name="T1" fmla="*/ 195 h 195"/>
                  <a:gd name="T2" fmla="*/ 423 w 796"/>
                  <a:gd name="T3" fmla="*/ 88 h 195"/>
                  <a:gd name="T4" fmla="*/ 752 w 796"/>
                  <a:gd name="T5" fmla="*/ 167 h 195"/>
                  <a:gd name="T6" fmla="*/ 796 w 796"/>
                  <a:gd name="T7" fmla="*/ 90 h 195"/>
                  <a:gd name="T8" fmla="*/ 423 w 796"/>
                  <a:gd name="T9" fmla="*/ 0 h 195"/>
                  <a:gd name="T10" fmla="*/ 0 w 796"/>
                  <a:gd name="T11" fmla="*/ 118 h 195"/>
                  <a:gd name="T12" fmla="*/ 45 w 796"/>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796" h="195">
                    <a:moveTo>
                      <a:pt x="45" y="195"/>
                    </a:moveTo>
                    <a:cubicBezTo>
                      <a:pt x="155" y="127"/>
                      <a:pt x="284" y="88"/>
                      <a:pt x="423" y="88"/>
                    </a:cubicBezTo>
                    <a:cubicBezTo>
                      <a:pt x="541" y="88"/>
                      <a:pt x="653" y="117"/>
                      <a:pt x="752" y="167"/>
                    </a:cubicBezTo>
                    <a:cubicBezTo>
                      <a:pt x="796" y="90"/>
                      <a:pt x="796" y="90"/>
                      <a:pt x="796" y="90"/>
                    </a:cubicBezTo>
                    <a:cubicBezTo>
                      <a:pt x="684" y="32"/>
                      <a:pt x="557" y="0"/>
                      <a:pt x="423" y="0"/>
                    </a:cubicBezTo>
                    <a:cubicBezTo>
                      <a:pt x="268" y="0"/>
                      <a:pt x="124" y="43"/>
                      <a:pt x="0" y="118"/>
                    </a:cubicBezTo>
                    <a:lnTo>
                      <a:pt x="45" y="195"/>
                    </a:lnTo>
                    <a:close/>
                  </a:path>
                </a:pathLst>
              </a:custGeom>
              <a:grpFill/>
              <a:ln>
                <a:noFill/>
              </a:ln>
            </p:spPr>
            <p:txBody>
              <a:bodyPr vert="horz" wrap="square" lIns="45714" tIns="22857" rIns="45714" bIns="22857"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D0D0D"/>
                  </a:solidFill>
                  <a:effectLst/>
                  <a:uLnTx/>
                  <a:uFillTx/>
                  <a:latin typeface="Century Gothic" panose="020B0502020202020204" pitchFamily="34" charset="0"/>
                  <a:ea typeface="+mn-ea"/>
                  <a:cs typeface="+mn-cs"/>
                </a:endParaRPr>
              </a:p>
            </p:txBody>
          </p:sp>
          <p:sp>
            <p:nvSpPr>
              <p:cNvPr id="53" name="Freeform 67">
                <a:extLst>
                  <a:ext uri="{FF2B5EF4-FFF2-40B4-BE49-F238E27FC236}">
                    <a16:creationId xmlns:a16="http://schemas.microsoft.com/office/drawing/2014/main" id="{6C3BFE82-1B66-4639-B571-8F9FCC0B66FB}"/>
                  </a:ext>
                </a:extLst>
              </p:cNvPr>
              <p:cNvSpPr>
                <a:spLocks/>
              </p:cNvSpPr>
              <p:nvPr/>
            </p:nvSpPr>
            <p:spPr bwMode="auto">
              <a:xfrm>
                <a:off x="6761961" y="2686100"/>
                <a:ext cx="714907" cy="1149539"/>
              </a:xfrm>
              <a:custGeom>
                <a:avLst/>
                <a:gdLst>
                  <a:gd name="T0" fmla="*/ 44 w 475"/>
                  <a:gd name="T1" fmla="*/ 0 h 762"/>
                  <a:gd name="T2" fmla="*/ 0 w 475"/>
                  <a:gd name="T3" fmla="*/ 77 h 762"/>
                  <a:gd name="T4" fmla="*/ 387 w 475"/>
                  <a:gd name="T5" fmla="*/ 716 h 762"/>
                  <a:gd name="T6" fmla="*/ 386 w 475"/>
                  <a:gd name="T7" fmla="*/ 718 h 762"/>
                  <a:gd name="T8" fmla="*/ 431 w 475"/>
                  <a:gd name="T9" fmla="*/ 762 h 762"/>
                  <a:gd name="T10" fmla="*/ 475 w 475"/>
                  <a:gd name="T11" fmla="*/ 718 h 762"/>
                  <a:gd name="T12" fmla="*/ 44 w 475"/>
                  <a:gd name="T13" fmla="*/ 0 h 762"/>
                </a:gdLst>
                <a:ahLst/>
                <a:cxnLst>
                  <a:cxn ang="0">
                    <a:pos x="T0" y="T1"/>
                  </a:cxn>
                  <a:cxn ang="0">
                    <a:pos x="T2" y="T3"/>
                  </a:cxn>
                  <a:cxn ang="0">
                    <a:pos x="T4" y="T5"/>
                  </a:cxn>
                  <a:cxn ang="0">
                    <a:pos x="T6" y="T7"/>
                  </a:cxn>
                  <a:cxn ang="0">
                    <a:pos x="T8" y="T9"/>
                  </a:cxn>
                  <a:cxn ang="0">
                    <a:pos x="T10" y="T11"/>
                  </a:cxn>
                  <a:cxn ang="0">
                    <a:pos x="T12" y="T13"/>
                  </a:cxn>
                </a:cxnLst>
                <a:rect l="0" t="0" r="r" b="b"/>
                <a:pathLst>
                  <a:path w="475" h="762">
                    <a:moveTo>
                      <a:pt x="44" y="0"/>
                    </a:moveTo>
                    <a:cubicBezTo>
                      <a:pt x="0" y="77"/>
                      <a:pt x="0" y="77"/>
                      <a:pt x="0" y="77"/>
                    </a:cubicBezTo>
                    <a:cubicBezTo>
                      <a:pt x="229" y="199"/>
                      <a:pt x="385" y="439"/>
                      <a:pt x="387" y="716"/>
                    </a:cubicBezTo>
                    <a:cubicBezTo>
                      <a:pt x="386" y="716"/>
                      <a:pt x="386" y="717"/>
                      <a:pt x="386" y="718"/>
                    </a:cubicBezTo>
                    <a:cubicBezTo>
                      <a:pt x="386" y="742"/>
                      <a:pt x="406" y="762"/>
                      <a:pt x="431" y="762"/>
                    </a:cubicBezTo>
                    <a:cubicBezTo>
                      <a:pt x="455" y="762"/>
                      <a:pt x="475" y="742"/>
                      <a:pt x="475" y="718"/>
                    </a:cubicBezTo>
                    <a:cubicBezTo>
                      <a:pt x="474" y="408"/>
                      <a:pt x="300" y="138"/>
                      <a:pt x="44" y="0"/>
                    </a:cubicBezTo>
                    <a:close/>
                  </a:path>
                </a:pathLst>
              </a:custGeom>
              <a:grpFill/>
              <a:ln>
                <a:noFill/>
              </a:ln>
            </p:spPr>
            <p:txBody>
              <a:bodyPr vert="horz" wrap="square" lIns="45714" tIns="22857" rIns="45714" bIns="22857"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D0D0D"/>
                  </a:solidFill>
                  <a:effectLst/>
                  <a:uLnTx/>
                  <a:uFillTx/>
                  <a:latin typeface="Century Gothic" panose="020B0502020202020204" pitchFamily="34" charset="0"/>
                  <a:ea typeface="+mn-ea"/>
                  <a:cs typeface="+mn-cs"/>
                </a:endParaRPr>
              </a:p>
            </p:txBody>
          </p:sp>
          <p:sp>
            <p:nvSpPr>
              <p:cNvPr id="54" name="Freeform 72">
                <a:extLst>
                  <a:ext uri="{FF2B5EF4-FFF2-40B4-BE49-F238E27FC236}">
                    <a16:creationId xmlns:a16="http://schemas.microsoft.com/office/drawing/2014/main" id="{26B144EE-A697-42CF-A562-427E99C52547}"/>
                  </a:ext>
                </a:extLst>
              </p:cNvPr>
              <p:cNvSpPr>
                <a:spLocks/>
              </p:cNvSpPr>
              <p:nvPr/>
            </p:nvSpPr>
            <p:spPr bwMode="auto">
              <a:xfrm>
                <a:off x="5021913" y="2729766"/>
                <a:ext cx="642807" cy="1105872"/>
              </a:xfrm>
              <a:custGeom>
                <a:avLst/>
                <a:gdLst>
                  <a:gd name="T0" fmla="*/ 427 w 427"/>
                  <a:gd name="T1" fmla="*/ 76 h 733"/>
                  <a:gd name="T2" fmla="*/ 383 w 427"/>
                  <a:gd name="T3" fmla="*/ 0 h 733"/>
                  <a:gd name="T4" fmla="*/ 0 w 427"/>
                  <a:gd name="T5" fmla="*/ 689 h 733"/>
                  <a:gd name="T6" fmla="*/ 45 w 427"/>
                  <a:gd name="T7" fmla="*/ 733 h 733"/>
                  <a:gd name="T8" fmla="*/ 89 w 427"/>
                  <a:gd name="T9" fmla="*/ 689 h 733"/>
                  <a:gd name="T10" fmla="*/ 89 w 427"/>
                  <a:gd name="T11" fmla="*/ 687 h 733"/>
                  <a:gd name="T12" fmla="*/ 427 w 427"/>
                  <a:gd name="T13" fmla="*/ 76 h 733"/>
                </a:gdLst>
                <a:ahLst/>
                <a:cxnLst>
                  <a:cxn ang="0">
                    <a:pos x="T0" y="T1"/>
                  </a:cxn>
                  <a:cxn ang="0">
                    <a:pos x="T2" y="T3"/>
                  </a:cxn>
                  <a:cxn ang="0">
                    <a:pos x="T4" y="T5"/>
                  </a:cxn>
                  <a:cxn ang="0">
                    <a:pos x="T6" y="T7"/>
                  </a:cxn>
                  <a:cxn ang="0">
                    <a:pos x="T8" y="T9"/>
                  </a:cxn>
                  <a:cxn ang="0">
                    <a:pos x="T10" y="T11"/>
                  </a:cxn>
                  <a:cxn ang="0">
                    <a:pos x="T12" y="T13"/>
                  </a:cxn>
                </a:cxnLst>
                <a:rect l="0" t="0" r="r" b="b"/>
                <a:pathLst>
                  <a:path w="427" h="733">
                    <a:moveTo>
                      <a:pt x="427" y="76"/>
                    </a:moveTo>
                    <a:cubicBezTo>
                      <a:pt x="383" y="0"/>
                      <a:pt x="383" y="0"/>
                      <a:pt x="383" y="0"/>
                    </a:cubicBezTo>
                    <a:cubicBezTo>
                      <a:pt x="154" y="144"/>
                      <a:pt x="1" y="399"/>
                      <a:pt x="0" y="689"/>
                    </a:cubicBezTo>
                    <a:cubicBezTo>
                      <a:pt x="0" y="713"/>
                      <a:pt x="20" y="733"/>
                      <a:pt x="45" y="733"/>
                    </a:cubicBezTo>
                    <a:cubicBezTo>
                      <a:pt x="69" y="733"/>
                      <a:pt x="89" y="713"/>
                      <a:pt x="89" y="689"/>
                    </a:cubicBezTo>
                    <a:cubicBezTo>
                      <a:pt x="89" y="688"/>
                      <a:pt x="89" y="687"/>
                      <a:pt x="89" y="687"/>
                    </a:cubicBezTo>
                    <a:cubicBezTo>
                      <a:pt x="90" y="430"/>
                      <a:pt x="225" y="205"/>
                      <a:pt x="427" y="76"/>
                    </a:cubicBezTo>
                    <a:close/>
                  </a:path>
                </a:pathLst>
              </a:custGeom>
              <a:grpFill/>
              <a:ln>
                <a:noFill/>
              </a:ln>
            </p:spPr>
            <p:txBody>
              <a:bodyPr vert="horz" wrap="square" lIns="45714" tIns="22857" rIns="45714" bIns="22857"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D0D0D"/>
                  </a:solidFill>
                  <a:effectLst/>
                  <a:uLnTx/>
                  <a:uFillTx/>
                  <a:latin typeface="Century Gothic" panose="020B0502020202020204" pitchFamily="34" charset="0"/>
                  <a:ea typeface="+mn-ea"/>
                  <a:cs typeface="+mn-cs"/>
                </a:endParaRPr>
              </a:p>
            </p:txBody>
          </p:sp>
        </p:grpSp>
      </p:grpSp>
      <p:sp>
        <p:nvSpPr>
          <p:cNvPr id="6" name="Rectangle 5"/>
          <p:cNvSpPr/>
          <p:nvPr/>
        </p:nvSpPr>
        <p:spPr>
          <a:xfrm>
            <a:off x="-4370" y="0"/>
            <a:ext cx="12192000" cy="6876774"/>
          </a:xfrm>
          <a:prstGeom prst="rect">
            <a:avLst/>
          </a:prstGeom>
          <a:blipFill dpi="0" rotWithShape="1">
            <a:blip r:embed="rId6">
              <a:alphaModFix amt="4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8000" dirty="0" smtClean="0">
                <a:solidFill>
                  <a:schemeClr val="accent1">
                    <a:lumMod val="75000"/>
                  </a:schemeClr>
                </a:solidFill>
                <a:latin typeface="Calisto MT" panose="02040603050505030304" pitchFamily="18" charset="0"/>
              </a:rPr>
              <a:t>Introduction</a:t>
            </a:r>
            <a:endParaRPr lang="fr-FR" dirty="0">
              <a:solidFill>
                <a:schemeClr val="accent1">
                  <a:lumMod val="75000"/>
                </a:schemeClr>
              </a:solidFill>
              <a:latin typeface="Calisto MT" panose="02040603050505030304" pitchFamily="18" charset="0"/>
            </a:endParaRPr>
          </a:p>
        </p:txBody>
      </p:sp>
    </p:spTree>
    <p:extLst>
      <p:ext uri="{BB962C8B-B14F-4D97-AF65-F5344CB8AC3E}">
        <p14:creationId xmlns:p14="http://schemas.microsoft.com/office/powerpoint/2010/main" val="3815033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199A118A-6376-43FA-BAE5-91B8FCB35B64}"/>
              </a:ext>
            </a:extLst>
          </p:cNvPr>
          <p:cNvSpPr/>
          <p:nvPr/>
        </p:nvSpPr>
        <p:spPr>
          <a:xfrm rot="6677788">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97" name="Freeform: Shape 96">
            <a:extLst>
              <a:ext uri="{FF2B5EF4-FFF2-40B4-BE49-F238E27FC236}">
                <a16:creationId xmlns:a16="http://schemas.microsoft.com/office/drawing/2014/main" id="{79D9621D-41B3-4456-A683-4B4417C89D2E}"/>
              </a:ext>
            </a:extLst>
          </p:cNvPr>
          <p:cNvSpPr/>
          <p:nvPr/>
        </p:nvSpPr>
        <p:spPr>
          <a:xfrm rot="16200000">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0" name="Rectangle: Rounded Corners 39">
            <a:extLst>
              <a:ext uri="{FF2B5EF4-FFF2-40B4-BE49-F238E27FC236}">
                <a16:creationId xmlns:a16="http://schemas.microsoft.com/office/drawing/2014/main" id="{8DA8B2C2-94AB-4BD4-BD81-F673933A9CD9}"/>
              </a:ext>
            </a:extLst>
          </p:cNvPr>
          <p:cNvSpPr/>
          <p:nvPr/>
        </p:nvSpPr>
        <p:spPr>
          <a:xfrm>
            <a:off x="-5718154" y="-18774"/>
            <a:ext cx="5684233" cy="6857999"/>
          </a:xfrm>
          <a:prstGeom prst="roundRect">
            <a:avLst>
              <a:gd name="adj" fmla="val 7477"/>
            </a:avLst>
          </a:prstGeom>
          <a:solidFill>
            <a:srgbClr val="007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nvGrpSpPr>
          <p:cNvPr id="41" name="Group 40">
            <a:extLst>
              <a:ext uri="{FF2B5EF4-FFF2-40B4-BE49-F238E27FC236}">
                <a16:creationId xmlns:a16="http://schemas.microsoft.com/office/drawing/2014/main" id="{2ED40195-DEFD-4B7D-8704-7187B5F617AD}"/>
              </a:ext>
            </a:extLst>
          </p:cNvPr>
          <p:cNvGrpSpPr/>
          <p:nvPr/>
        </p:nvGrpSpPr>
        <p:grpSpPr>
          <a:xfrm>
            <a:off x="-6165534" y="1450272"/>
            <a:ext cx="3289496" cy="4676323"/>
            <a:chOff x="788314" y="1450272"/>
            <a:chExt cx="3289496" cy="4676323"/>
          </a:xfrm>
        </p:grpSpPr>
        <p:sp>
          <p:nvSpPr>
            <p:cNvPr id="42" name="Rounded Rectangle 27">
              <a:extLst>
                <a:ext uri="{FF2B5EF4-FFF2-40B4-BE49-F238E27FC236}">
                  <a16:creationId xmlns:a16="http://schemas.microsoft.com/office/drawing/2014/main" id="{DA62A4ED-47AA-4BA5-BE91-25CAE3E147E0}"/>
                </a:ext>
              </a:extLst>
            </p:cNvPr>
            <p:cNvSpPr/>
            <p:nvPr/>
          </p:nvSpPr>
          <p:spPr>
            <a:xfrm>
              <a:off x="788314" y="1450272"/>
              <a:ext cx="3289496" cy="4676323"/>
            </a:xfrm>
            <a:prstGeom prst="roundRect">
              <a:avLst>
                <a:gd name="adj" fmla="val 13030"/>
              </a:avLst>
            </a:prstGeom>
            <a:solidFill>
              <a:schemeClr val="bg1"/>
            </a:solidFill>
            <a:ln>
              <a:noFill/>
            </a:ln>
            <a:effectLst>
              <a:outerShdw blurRad="342900" dist="25400" dir="5400000" algn="tl" rotWithShape="0">
                <a:srgbClr val="E3E4E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2F2F2"/>
                </a:solidFill>
                <a:effectLst/>
                <a:uLnTx/>
                <a:uFillTx/>
                <a:latin typeface="Century Gothic" panose="020B0502020202020204" pitchFamily="34" charset="0"/>
                <a:ea typeface="+mn-ea"/>
                <a:cs typeface="+mn-cs"/>
              </a:endParaRPr>
            </a:p>
          </p:txBody>
        </p:sp>
        <p:sp>
          <p:nvSpPr>
            <p:cNvPr id="43" name="AutoShape 12">
              <a:extLst>
                <a:ext uri="{FF2B5EF4-FFF2-40B4-BE49-F238E27FC236}">
                  <a16:creationId xmlns:a16="http://schemas.microsoft.com/office/drawing/2014/main" id="{E8A89A8A-0500-4A3F-8BCB-6D8CC4C98570}"/>
                </a:ext>
              </a:extLst>
            </p:cNvPr>
            <p:cNvSpPr>
              <a:spLocks noChangeAspect="1" noChangeArrowheads="1" noTextEdit="1"/>
            </p:cNvSpPr>
            <p:nvPr/>
          </p:nvSpPr>
          <p:spPr bwMode="auto">
            <a:xfrm>
              <a:off x="1297851" y="2388992"/>
              <a:ext cx="2456478" cy="1294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14" tIns="22857" rIns="45714" bIns="22857"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D0D0D"/>
                </a:solidFill>
                <a:effectLst/>
                <a:uLnTx/>
                <a:uFillTx/>
                <a:latin typeface="Century Gothic" panose="020B0502020202020204" pitchFamily="34" charset="0"/>
                <a:ea typeface="+mn-ea"/>
                <a:cs typeface="+mn-cs"/>
              </a:endParaRPr>
            </a:p>
          </p:txBody>
        </p:sp>
        <p:sp>
          <p:nvSpPr>
            <p:cNvPr id="44" name="TextBox 43">
              <a:extLst>
                <a:ext uri="{FF2B5EF4-FFF2-40B4-BE49-F238E27FC236}">
                  <a16:creationId xmlns:a16="http://schemas.microsoft.com/office/drawing/2014/main" id="{86AEA61D-D88F-4D87-9351-590FF8E30BB5}"/>
                </a:ext>
              </a:extLst>
            </p:cNvPr>
            <p:cNvSpPr txBox="1"/>
            <p:nvPr/>
          </p:nvSpPr>
          <p:spPr>
            <a:xfrm>
              <a:off x="788314" y="1726587"/>
              <a:ext cx="3289496" cy="26161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D0D0D"/>
                  </a:solidFill>
                  <a:effectLst>
                    <a:glow>
                      <a:srgbClr val="FF3399">
                        <a:alpha val="24000"/>
                      </a:srgbClr>
                    </a:glow>
                  </a:effectLst>
                  <a:uLnTx/>
                  <a:uFillTx/>
                  <a:latin typeface="Century Gothic" panose="020B0502020202020204" pitchFamily="34" charset="0"/>
                  <a:ea typeface="+mn-ea"/>
                  <a:cs typeface="+mn-cs"/>
                </a:rPr>
                <a:t>Revenue Per Client</a:t>
              </a:r>
            </a:p>
          </p:txBody>
        </p:sp>
        <p:grpSp>
          <p:nvGrpSpPr>
            <p:cNvPr id="45" name="Group 44">
              <a:extLst>
                <a:ext uri="{FF2B5EF4-FFF2-40B4-BE49-F238E27FC236}">
                  <a16:creationId xmlns:a16="http://schemas.microsoft.com/office/drawing/2014/main" id="{E4E774F9-592A-4951-8EEF-DB9AC6A6CA8C}"/>
                </a:ext>
              </a:extLst>
            </p:cNvPr>
            <p:cNvGrpSpPr/>
            <p:nvPr/>
          </p:nvGrpSpPr>
          <p:grpSpPr>
            <a:xfrm>
              <a:off x="1206143" y="2388993"/>
              <a:ext cx="2453839" cy="1292766"/>
              <a:chOff x="1206143" y="2388993"/>
              <a:chExt cx="2453839" cy="1292766"/>
            </a:xfrm>
          </p:grpSpPr>
          <p:sp>
            <p:nvSpPr>
              <p:cNvPr id="57" name="Freeform 397">
                <a:extLst>
                  <a:ext uri="{FF2B5EF4-FFF2-40B4-BE49-F238E27FC236}">
                    <a16:creationId xmlns:a16="http://schemas.microsoft.com/office/drawing/2014/main" id="{22C80C0F-5C67-4459-8DEC-96E077F4B9B5}"/>
                  </a:ext>
                </a:extLst>
              </p:cNvPr>
              <p:cNvSpPr>
                <a:spLocks/>
              </p:cNvSpPr>
              <p:nvPr/>
            </p:nvSpPr>
            <p:spPr bwMode="auto">
              <a:xfrm>
                <a:off x="1206143" y="2388993"/>
                <a:ext cx="2453839" cy="1292766"/>
              </a:xfrm>
              <a:custGeom>
                <a:avLst/>
                <a:gdLst>
                  <a:gd name="T0" fmla="*/ 1591 w 1864"/>
                  <a:gd name="T1" fmla="*/ 273 h 980"/>
                  <a:gd name="T2" fmla="*/ 932 w 1864"/>
                  <a:gd name="T3" fmla="*/ 0 h 980"/>
                  <a:gd name="T4" fmla="*/ 273 w 1864"/>
                  <a:gd name="T5" fmla="*/ 273 h 980"/>
                  <a:gd name="T6" fmla="*/ 0 w 1864"/>
                  <a:gd name="T7" fmla="*/ 932 h 980"/>
                  <a:gd name="T8" fmla="*/ 48 w 1864"/>
                  <a:gd name="T9" fmla="*/ 980 h 980"/>
                  <a:gd name="T10" fmla="*/ 96 w 1864"/>
                  <a:gd name="T11" fmla="*/ 932 h 980"/>
                  <a:gd name="T12" fmla="*/ 932 w 1864"/>
                  <a:gd name="T13" fmla="*/ 96 h 980"/>
                  <a:gd name="T14" fmla="*/ 1768 w 1864"/>
                  <a:gd name="T15" fmla="*/ 932 h 980"/>
                  <a:gd name="T16" fmla="*/ 1816 w 1864"/>
                  <a:gd name="T17" fmla="*/ 980 h 980"/>
                  <a:gd name="T18" fmla="*/ 1864 w 1864"/>
                  <a:gd name="T19" fmla="*/ 932 h 980"/>
                  <a:gd name="T20" fmla="*/ 1591 w 1864"/>
                  <a:gd name="T21" fmla="*/ 273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4" h="980">
                    <a:moveTo>
                      <a:pt x="1591" y="273"/>
                    </a:moveTo>
                    <a:cubicBezTo>
                      <a:pt x="1415" y="97"/>
                      <a:pt x="1181" y="0"/>
                      <a:pt x="932" y="0"/>
                    </a:cubicBezTo>
                    <a:cubicBezTo>
                      <a:pt x="683" y="0"/>
                      <a:pt x="449" y="97"/>
                      <a:pt x="273" y="273"/>
                    </a:cubicBezTo>
                    <a:cubicBezTo>
                      <a:pt x="97" y="449"/>
                      <a:pt x="0" y="683"/>
                      <a:pt x="0" y="932"/>
                    </a:cubicBezTo>
                    <a:cubicBezTo>
                      <a:pt x="0" y="959"/>
                      <a:pt x="21" y="980"/>
                      <a:pt x="48" y="980"/>
                    </a:cubicBezTo>
                    <a:cubicBezTo>
                      <a:pt x="75" y="980"/>
                      <a:pt x="96" y="959"/>
                      <a:pt x="96" y="932"/>
                    </a:cubicBezTo>
                    <a:cubicBezTo>
                      <a:pt x="96" y="471"/>
                      <a:pt x="471" y="96"/>
                      <a:pt x="932" y="96"/>
                    </a:cubicBezTo>
                    <a:cubicBezTo>
                      <a:pt x="1393" y="96"/>
                      <a:pt x="1768" y="471"/>
                      <a:pt x="1768" y="932"/>
                    </a:cubicBezTo>
                    <a:cubicBezTo>
                      <a:pt x="1768" y="959"/>
                      <a:pt x="1789" y="980"/>
                      <a:pt x="1816" y="980"/>
                    </a:cubicBezTo>
                    <a:cubicBezTo>
                      <a:pt x="1843" y="980"/>
                      <a:pt x="1864" y="959"/>
                      <a:pt x="1864" y="932"/>
                    </a:cubicBezTo>
                    <a:cubicBezTo>
                      <a:pt x="1864" y="683"/>
                      <a:pt x="1767" y="449"/>
                      <a:pt x="1591" y="273"/>
                    </a:cubicBezTo>
                    <a:close/>
                  </a:path>
                </a:pathLst>
              </a:custGeom>
              <a:noFill/>
              <a:ln w="292100">
                <a:solidFill>
                  <a:schemeClr val="bg1"/>
                </a:solidFill>
                <a:round/>
                <a:headEnd/>
                <a:tailEnd/>
              </a:ln>
            </p:spPr>
            <p:txBody>
              <a:bodyPr vert="horz" wrap="square" lIns="45714" tIns="22857" rIns="45714" bIns="22857"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D0D0D"/>
                  </a:solidFill>
                  <a:effectLst/>
                  <a:uLnTx/>
                  <a:uFillTx/>
                  <a:latin typeface="Century Gothic" panose="020B0502020202020204" pitchFamily="34" charset="0"/>
                  <a:ea typeface="+mn-ea"/>
                  <a:cs typeface="+mn-cs"/>
                </a:endParaRPr>
              </a:p>
            </p:txBody>
          </p:sp>
          <p:sp>
            <p:nvSpPr>
              <p:cNvPr id="58" name="Freeform 32">
                <a:extLst>
                  <a:ext uri="{FF2B5EF4-FFF2-40B4-BE49-F238E27FC236}">
                    <a16:creationId xmlns:a16="http://schemas.microsoft.com/office/drawing/2014/main" id="{DBEA5A24-8FAC-48FE-ADB9-FABD858F6E40}"/>
                  </a:ext>
                </a:extLst>
              </p:cNvPr>
              <p:cNvSpPr>
                <a:spLocks noChangeArrowheads="1"/>
              </p:cNvSpPr>
              <p:nvPr/>
            </p:nvSpPr>
            <p:spPr bwMode="auto">
              <a:xfrm>
                <a:off x="1396001" y="2570340"/>
                <a:ext cx="2074226" cy="1049483"/>
              </a:xfrm>
              <a:custGeom>
                <a:avLst/>
                <a:gdLst>
                  <a:gd name="connsiteX0" fmla="*/ 4214811 w 4392611"/>
                  <a:gd name="connsiteY0" fmla="*/ 2179638 h 2222501"/>
                  <a:gd name="connsiteX1" fmla="*/ 4392611 w 4392611"/>
                  <a:gd name="connsiteY1" fmla="*/ 2179638 h 2222501"/>
                  <a:gd name="connsiteX2" fmla="*/ 4392611 w 4392611"/>
                  <a:gd name="connsiteY2" fmla="*/ 2222501 h 2222501"/>
                  <a:gd name="connsiteX3" fmla="*/ 4214811 w 4392611"/>
                  <a:gd name="connsiteY3" fmla="*/ 2222501 h 2222501"/>
                  <a:gd name="connsiteX4" fmla="*/ 0 w 4392611"/>
                  <a:gd name="connsiteY4" fmla="*/ 2179638 h 2222501"/>
                  <a:gd name="connsiteX5" fmla="*/ 179387 w 4392611"/>
                  <a:gd name="connsiteY5" fmla="*/ 2179638 h 2222501"/>
                  <a:gd name="connsiteX6" fmla="*/ 179387 w 4392611"/>
                  <a:gd name="connsiteY6" fmla="*/ 2222501 h 2222501"/>
                  <a:gd name="connsiteX7" fmla="*/ 0 w 4392611"/>
                  <a:gd name="connsiteY7" fmla="*/ 2222501 h 2222501"/>
                  <a:gd name="connsiteX8" fmla="*/ 4391023 w 4392611"/>
                  <a:gd name="connsiteY8" fmla="*/ 2101850 h 2222501"/>
                  <a:gd name="connsiteX9" fmla="*/ 4391023 w 4392611"/>
                  <a:gd name="connsiteY9" fmla="*/ 2146301 h 2222501"/>
                  <a:gd name="connsiteX10" fmla="*/ 4214811 w 4392611"/>
                  <a:gd name="connsiteY10" fmla="*/ 2154238 h 2222501"/>
                  <a:gd name="connsiteX11" fmla="*/ 4211637 w 4392611"/>
                  <a:gd name="connsiteY11" fmla="*/ 2106613 h 2222501"/>
                  <a:gd name="connsiteX12" fmla="*/ 3175 w 4392611"/>
                  <a:gd name="connsiteY12" fmla="*/ 2101850 h 2222501"/>
                  <a:gd name="connsiteX13" fmla="*/ 180975 w 4392611"/>
                  <a:gd name="connsiteY13" fmla="*/ 2106613 h 2222501"/>
                  <a:gd name="connsiteX14" fmla="*/ 179387 w 4392611"/>
                  <a:gd name="connsiteY14" fmla="*/ 2154238 h 2222501"/>
                  <a:gd name="connsiteX15" fmla="*/ 3175 w 4392611"/>
                  <a:gd name="connsiteY15" fmla="*/ 2146301 h 2222501"/>
                  <a:gd name="connsiteX16" fmla="*/ 4386263 w 4392611"/>
                  <a:gd name="connsiteY16" fmla="*/ 2025650 h 2222501"/>
                  <a:gd name="connsiteX17" fmla="*/ 4389437 w 4392611"/>
                  <a:gd name="connsiteY17" fmla="*/ 2070101 h 2222501"/>
                  <a:gd name="connsiteX18" fmla="*/ 4211637 w 4392611"/>
                  <a:gd name="connsiteY18" fmla="*/ 2084388 h 2222501"/>
                  <a:gd name="connsiteX19" fmla="*/ 4208463 w 4392611"/>
                  <a:gd name="connsiteY19" fmla="*/ 2036763 h 2222501"/>
                  <a:gd name="connsiteX20" fmla="*/ 7937 w 4392611"/>
                  <a:gd name="connsiteY20" fmla="*/ 2025650 h 2222501"/>
                  <a:gd name="connsiteX21" fmla="*/ 185737 w 4392611"/>
                  <a:gd name="connsiteY21" fmla="*/ 2036763 h 2222501"/>
                  <a:gd name="connsiteX22" fmla="*/ 180975 w 4392611"/>
                  <a:gd name="connsiteY22" fmla="*/ 2084388 h 2222501"/>
                  <a:gd name="connsiteX23" fmla="*/ 4762 w 4392611"/>
                  <a:gd name="connsiteY23" fmla="*/ 2070101 h 2222501"/>
                  <a:gd name="connsiteX24" fmla="*/ 4376737 w 4392611"/>
                  <a:gd name="connsiteY24" fmla="*/ 1949450 h 2222501"/>
                  <a:gd name="connsiteX25" fmla="*/ 4381499 w 4392611"/>
                  <a:gd name="connsiteY25" fmla="*/ 1992313 h 2222501"/>
                  <a:gd name="connsiteX26" fmla="*/ 4205287 w 4392611"/>
                  <a:gd name="connsiteY26" fmla="*/ 2011363 h 2222501"/>
                  <a:gd name="connsiteX27" fmla="*/ 4200525 w 4392611"/>
                  <a:gd name="connsiteY27" fmla="*/ 1966913 h 2222501"/>
                  <a:gd name="connsiteX28" fmla="*/ 17463 w 4392611"/>
                  <a:gd name="connsiteY28" fmla="*/ 1949450 h 2222501"/>
                  <a:gd name="connsiteX29" fmla="*/ 193675 w 4392611"/>
                  <a:gd name="connsiteY29" fmla="*/ 1966913 h 2222501"/>
                  <a:gd name="connsiteX30" fmla="*/ 188913 w 4392611"/>
                  <a:gd name="connsiteY30" fmla="*/ 2011363 h 2222501"/>
                  <a:gd name="connsiteX31" fmla="*/ 9525 w 4392611"/>
                  <a:gd name="connsiteY31" fmla="*/ 1992313 h 2222501"/>
                  <a:gd name="connsiteX32" fmla="*/ 4367213 w 4392611"/>
                  <a:gd name="connsiteY32" fmla="*/ 1871663 h 2222501"/>
                  <a:gd name="connsiteX33" fmla="*/ 4375151 w 4392611"/>
                  <a:gd name="connsiteY33" fmla="*/ 1916113 h 2222501"/>
                  <a:gd name="connsiteX34" fmla="*/ 4198937 w 4392611"/>
                  <a:gd name="connsiteY34" fmla="*/ 1941513 h 2222501"/>
                  <a:gd name="connsiteX35" fmla="*/ 4190999 w 4392611"/>
                  <a:gd name="connsiteY35" fmla="*/ 1897063 h 2222501"/>
                  <a:gd name="connsiteX36" fmla="*/ 26987 w 4392611"/>
                  <a:gd name="connsiteY36" fmla="*/ 1871663 h 2222501"/>
                  <a:gd name="connsiteX37" fmla="*/ 203200 w 4392611"/>
                  <a:gd name="connsiteY37" fmla="*/ 1897063 h 2222501"/>
                  <a:gd name="connsiteX38" fmla="*/ 195263 w 4392611"/>
                  <a:gd name="connsiteY38" fmla="*/ 1941513 h 2222501"/>
                  <a:gd name="connsiteX39" fmla="*/ 19050 w 4392611"/>
                  <a:gd name="connsiteY39" fmla="*/ 1916113 h 2222501"/>
                  <a:gd name="connsiteX40" fmla="*/ 4356099 w 4392611"/>
                  <a:gd name="connsiteY40" fmla="*/ 1797050 h 2222501"/>
                  <a:gd name="connsiteX41" fmla="*/ 4362449 w 4392611"/>
                  <a:gd name="connsiteY41" fmla="*/ 1841500 h 2222501"/>
                  <a:gd name="connsiteX42" fmla="*/ 4189411 w 4392611"/>
                  <a:gd name="connsiteY42" fmla="*/ 1871663 h 2222501"/>
                  <a:gd name="connsiteX43" fmla="*/ 4179887 w 4392611"/>
                  <a:gd name="connsiteY43" fmla="*/ 1828800 h 2222501"/>
                  <a:gd name="connsiteX44" fmla="*/ 38099 w 4392611"/>
                  <a:gd name="connsiteY44" fmla="*/ 1797050 h 2222501"/>
                  <a:gd name="connsiteX45" fmla="*/ 214312 w 4392611"/>
                  <a:gd name="connsiteY45" fmla="*/ 1828800 h 2222501"/>
                  <a:gd name="connsiteX46" fmla="*/ 204787 w 4392611"/>
                  <a:gd name="connsiteY46" fmla="*/ 1871663 h 2222501"/>
                  <a:gd name="connsiteX47" fmla="*/ 30162 w 4392611"/>
                  <a:gd name="connsiteY47" fmla="*/ 1841500 h 2222501"/>
                  <a:gd name="connsiteX48" fmla="*/ 4340225 w 4392611"/>
                  <a:gd name="connsiteY48" fmla="*/ 1720850 h 2222501"/>
                  <a:gd name="connsiteX49" fmla="*/ 4349751 w 4392611"/>
                  <a:gd name="connsiteY49" fmla="*/ 1765300 h 2222501"/>
                  <a:gd name="connsiteX50" fmla="*/ 4175125 w 4392611"/>
                  <a:gd name="connsiteY50" fmla="*/ 1801813 h 2222501"/>
                  <a:gd name="connsiteX51" fmla="*/ 4165599 w 4392611"/>
                  <a:gd name="connsiteY51" fmla="*/ 1758950 h 2222501"/>
                  <a:gd name="connsiteX52" fmla="*/ 53975 w 4392611"/>
                  <a:gd name="connsiteY52" fmla="*/ 1720850 h 2222501"/>
                  <a:gd name="connsiteX53" fmla="*/ 228600 w 4392611"/>
                  <a:gd name="connsiteY53" fmla="*/ 1758950 h 2222501"/>
                  <a:gd name="connsiteX54" fmla="*/ 219075 w 4392611"/>
                  <a:gd name="connsiteY54" fmla="*/ 1801813 h 2222501"/>
                  <a:gd name="connsiteX55" fmla="*/ 44450 w 4392611"/>
                  <a:gd name="connsiteY55" fmla="*/ 1765300 h 2222501"/>
                  <a:gd name="connsiteX56" fmla="*/ 4321175 w 4392611"/>
                  <a:gd name="connsiteY56" fmla="*/ 1646238 h 2222501"/>
                  <a:gd name="connsiteX57" fmla="*/ 4332287 w 4392611"/>
                  <a:gd name="connsiteY57" fmla="*/ 1690688 h 2222501"/>
                  <a:gd name="connsiteX58" fmla="*/ 4160837 w 4392611"/>
                  <a:gd name="connsiteY58" fmla="*/ 1735138 h 2222501"/>
                  <a:gd name="connsiteX59" fmla="*/ 4149725 w 4392611"/>
                  <a:gd name="connsiteY59" fmla="*/ 1690688 h 2222501"/>
                  <a:gd name="connsiteX60" fmla="*/ 73025 w 4392611"/>
                  <a:gd name="connsiteY60" fmla="*/ 1646238 h 2222501"/>
                  <a:gd name="connsiteX61" fmla="*/ 244475 w 4392611"/>
                  <a:gd name="connsiteY61" fmla="*/ 1690688 h 2222501"/>
                  <a:gd name="connsiteX62" fmla="*/ 233363 w 4392611"/>
                  <a:gd name="connsiteY62" fmla="*/ 1735138 h 2222501"/>
                  <a:gd name="connsiteX63" fmla="*/ 60325 w 4392611"/>
                  <a:gd name="connsiteY63" fmla="*/ 1690688 h 2222501"/>
                  <a:gd name="connsiteX64" fmla="*/ 4300537 w 4392611"/>
                  <a:gd name="connsiteY64" fmla="*/ 1571625 h 2222501"/>
                  <a:gd name="connsiteX65" fmla="*/ 4314825 w 4392611"/>
                  <a:gd name="connsiteY65" fmla="*/ 1616075 h 2222501"/>
                  <a:gd name="connsiteX66" fmla="*/ 4143375 w 4392611"/>
                  <a:gd name="connsiteY66" fmla="*/ 1665288 h 2222501"/>
                  <a:gd name="connsiteX67" fmla="*/ 4130675 w 4392611"/>
                  <a:gd name="connsiteY67" fmla="*/ 1620838 h 2222501"/>
                  <a:gd name="connsiteX68" fmla="*/ 93663 w 4392611"/>
                  <a:gd name="connsiteY68" fmla="*/ 1571625 h 2222501"/>
                  <a:gd name="connsiteX69" fmla="*/ 263525 w 4392611"/>
                  <a:gd name="connsiteY69" fmla="*/ 1620838 h 2222501"/>
                  <a:gd name="connsiteX70" fmla="*/ 250825 w 4392611"/>
                  <a:gd name="connsiteY70" fmla="*/ 1665288 h 2222501"/>
                  <a:gd name="connsiteX71" fmla="*/ 79375 w 4392611"/>
                  <a:gd name="connsiteY71" fmla="*/ 1616075 h 2222501"/>
                  <a:gd name="connsiteX72" fmla="*/ 4276725 w 4392611"/>
                  <a:gd name="connsiteY72" fmla="*/ 1500188 h 2222501"/>
                  <a:gd name="connsiteX73" fmla="*/ 4291011 w 4392611"/>
                  <a:gd name="connsiteY73" fmla="*/ 1541463 h 2222501"/>
                  <a:gd name="connsiteX74" fmla="*/ 4124325 w 4392611"/>
                  <a:gd name="connsiteY74" fmla="*/ 1598613 h 2222501"/>
                  <a:gd name="connsiteX75" fmla="*/ 4108451 w 4392611"/>
                  <a:gd name="connsiteY75" fmla="*/ 1554163 h 2222501"/>
                  <a:gd name="connsiteX76" fmla="*/ 117475 w 4392611"/>
                  <a:gd name="connsiteY76" fmla="*/ 1500188 h 2222501"/>
                  <a:gd name="connsiteX77" fmla="*/ 284162 w 4392611"/>
                  <a:gd name="connsiteY77" fmla="*/ 1554163 h 2222501"/>
                  <a:gd name="connsiteX78" fmla="*/ 269875 w 4392611"/>
                  <a:gd name="connsiteY78" fmla="*/ 1598613 h 2222501"/>
                  <a:gd name="connsiteX79" fmla="*/ 103187 w 4392611"/>
                  <a:gd name="connsiteY79" fmla="*/ 1541463 h 2222501"/>
                  <a:gd name="connsiteX80" fmla="*/ 4251325 w 4392611"/>
                  <a:gd name="connsiteY80" fmla="*/ 1428750 h 2222501"/>
                  <a:gd name="connsiteX81" fmla="*/ 4268787 w 4392611"/>
                  <a:gd name="connsiteY81" fmla="*/ 1470025 h 2222501"/>
                  <a:gd name="connsiteX82" fmla="*/ 4100511 w 4392611"/>
                  <a:gd name="connsiteY82" fmla="*/ 1530350 h 2222501"/>
                  <a:gd name="connsiteX83" fmla="*/ 4084637 w 4392611"/>
                  <a:gd name="connsiteY83" fmla="*/ 1489075 h 2222501"/>
                  <a:gd name="connsiteX84" fmla="*/ 142875 w 4392611"/>
                  <a:gd name="connsiteY84" fmla="*/ 1428750 h 2222501"/>
                  <a:gd name="connsiteX85" fmla="*/ 309562 w 4392611"/>
                  <a:gd name="connsiteY85" fmla="*/ 1489075 h 2222501"/>
                  <a:gd name="connsiteX86" fmla="*/ 293687 w 4392611"/>
                  <a:gd name="connsiteY86" fmla="*/ 1530350 h 2222501"/>
                  <a:gd name="connsiteX87" fmla="*/ 125412 w 4392611"/>
                  <a:gd name="connsiteY87" fmla="*/ 1470025 h 2222501"/>
                  <a:gd name="connsiteX88" fmla="*/ 4224337 w 4392611"/>
                  <a:gd name="connsiteY88" fmla="*/ 1355725 h 2222501"/>
                  <a:gd name="connsiteX89" fmla="*/ 4240211 w 4392611"/>
                  <a:gd name="connsiteY89" fmla="*/ 1398588 h 2222501"/>
                  <a:gd name="connsiteX90" fmla="*/ 4075111 w 4392611"/>
                  <a:gd name="connsiteY90" fmla="*/ 1465263 h 2222501"/>
                  <a:gd name="connsiteX91" fmla="*/ 4059237 w 4392611"/>
                  <a:gd name="connsiteY91" fmla="*/ 1423988 h 2222501"/>
                  <a:gd name="connsiteX92" fmla="*/ 169862 w 4392611"/>
                  <a:gd name="connsiteY92" fmla="*/ 1355725 h 2222501"/>
                  <a:gd name="connsiteX93" fmla="*/ 334962 w 4392611"/>
                  <a:gd name="connsiteY93" fmla="*/ 1423988 h 2222501"/>
                  <a:gd name="connsiteX94" fmla="*/ 315912 w 4392611"/>
                  <a:gd name="connsiteY94" fmla="*/ 1465263 h 2222501"/>
                  <a:gd name="connsiteX95" fmla="*/ 153987 w 4392611"/>
                  <a:gd name="connsiteY95" fmla="*/ 1398588 h 2222501"/>
                  <a:gd name="connsiteX96" fmla="*/ 4194175 w 4392611"/>
                  <a:gd name="connsiteY96" fmla="*/ 1285875 h 2222501"/>
                  <a:gd name="connsiteX97" fmla="*/ 4211637 w 4392611"/>
                  <a:gd name="connsiteY97" fmla="*/ 1328738 h 2222501"/>
                  <a:gd name="connsiteX98" fmla="*/ 4049711 w 4392611"/>
                  <a:gd name="connsiteY98" fmla="*/ 1400175 h 2222501"/>
                  <a:gd name="connsiteX99" fmla="*/ 4030663 w 4392611"/>
                  <a:gd name="connsiteY99" fmla="*/ 1358900 h 2222501"/>
                  <a:gd name="connsiteX100" fmla="*/ 200025 w 4392611"/>
                  <a:gd name="connsiteY100" fmla="*/ 1285875 h 2222501"/>
                  <a:gd name="connsiteX101" fmla="*/ 361950 w 4392611"/>
                  <a:gd name="connsiteY101" fmla="*/ 1358900 h 2222501"/>
                  <a:gd name="connsiteX102" fmla="*/ 344487 w 4392611"/>
                  <a:gd name="connsiteY102" fmla="*/ 1400175 h 2222501"/>
                  <a:gd name="connsiteX103" fmla="*/ 180975 w 4392611"/>
                  <a:gd name="connsiteY103" fmla="*/ 1328738 h 2222501"/>
                  <a:gd name="connsiteX104" fmla="*/ 4160837 w 4392611"/>
                  <a:gd name="connsiteY104" fmla="*/ 1216025 h 2222501"/>
                  <a:gd name="connsiteX105" fmla="*/ 4179887 w 4392611"/>
                  <a:gd name="connsiteY105" fmla="*/ 1258888 h 2222501"/>
                  <a:gd name="connsiteX106" fmla="*/ 4019549 w 4392611"/>
                  <a:gd name="connsiteY106" fmla="*/ 1335088 h 2222501"/>
                  <a:gd name="connsiteX107" fmla="*/ 4000499 w 4392611"/>
                  <a:gd name="connsiteY107" fmla="*/ 1293813 h 2222501"/>
                  <a:gd name="connsiteX108" fmla="*/ 233362 w 4392611"/>
                  <a:gd name="connsiteY108" fmla="*/ 1216025 h 2222501"/>
                  <a:gd name="connsiteX109" fmla="*/ 392112 w 4392611"/>
                  <a:gd name="connsiteY109" fmla="*/ 1293813 h 2222501"/>
                  <a:gd name="connsiteX110" fmla="*/ 374649 w 4392611"/>
                  <a:gd name="connsiteY110" fmla="*/ 1335088 h 2222501"/>
                  <a:gd name="connsiteX111" fmla="*/ 214312 w 4392611"/>
                  <a:gd name="connsiteY111" fmla="*/ 1258888 h 2222501"/>
                  <a:gd name="connsiteX112" fmla="*/ 4124325 w 4392611"/>
                  <a:gd name="connsiteY112" fmla="*/ 1149350 h 2222501"/>
                  <a:gd name="connsiteX113" fmla="*/ 4144963 w 4392611"/>
                  <a:gd name="connsiteY113" fmla="*/ 1189038 h 2222501"/>
                  <a:gd name="connsiteX114" fmla="*/ 3989387 w 4392611"/>
                  <a:gd name="connsiteY114" fmla="*/ 1273175 h 2222501"/>
                  <a:gd name="connsiteX115" fmla="*/ 3968751 w 4392611"/>
                  <a:gd name="connsiteY115" fmla="*/ 1233488 h 2222501"/>
                  <a:gd name="connsiteX116" fmla="*/ 269874 w 4392611"/>
                  <a:gd name="connsiteY116" fmla="*/ 1149350 h 2222501"/>
                  <a:gd name="connsiteX117" fmla="*/ 425449 w 4392611"/>
                  <a:gd name="connsiteY117" fmla="*/ 1233488 h 2222501"/>
                  <a:gd name="connsiteX118" fmla="*/ 404812 w 4392611"/>
                  <a:gd name="connsiteY118" fmla="*/ 1273175 h 2222501"/>
                  <a:gd name="connsiteX119" fmla="*/ 246062 w 4392611"/>
                  <a:gd name="connsiteY119" fmla="*/ 1189038 h 2222501"/>
                  <a:gd name="connsiteX120" fmla="*/ 4086225 w 4392611"/>
                  <a:gd name="connsiteY120" fmla="*/ 1081088 h 2222501"/>
                  <a:gd name="connsiteX121" fmla="*/ 4110037 w 4392611"/>
                  <a:gd name="connsiteY121" fmla="*/ 1120776 h 2222501"/>
                  <a:gd name="connsiteX122" fmla="*/ 3954463 w 4392611"/>
                  <a:gd name="connsiteY122" fmla="*/ 1209676 h 2222501"/>
                  <a:gd name="connsiteX123" fmla="*/ 3933825 w 4392611"/>
                  <a:gd name="connsiteY123" fmla="*/ 1169988 h 2222501"/>
                  <a:gd name="connsiteX124" fmla="*/ 306387 w 4392611"/>
                  <a:gd name="connsiteY124" fmla="*/ 1081088 h 2222501"/>
                  <a:gd name="connsiteX125" fmla="*/ 460375 w 4392611"/>
                  <a:gd name="connsiteY125" fmla="*/ 1169988 h 2222501"/>
                  <a:gd name="connsiteX126" fmla="*/ 436561 w 4392611"/>
                  <a:gd name="connsiteY126" fmla="*/ 1209676 h 2222501"/>
                  <a:gd name="connsiteX127" fmla="*/ 284162 w 4392611"/>
                  <a:gd name="connsiteY127" fmla="*/ 1120776 h 2222501"/>
                  <a:gd name="connsiteX128" fmla="*/ 4048125 w 4392611"/>
                  <a:gd name="connsiteY128" fmla="*/ 1016000 h 2222501"/>
                  <a:gd name="connsiteX129" fmla="*/ 4070349 w 4392611"/>
                  <a:gd name="connsiteY129" fmla="*/ 1054100 h 2222501"/>
                  <a:gd name="connsiteX130" fmla="*/ 3919537 w 4392611"/>
                  <a:gd name="connsiteY130" fmla="*/ 1149350 h 2222501"/>
                  <a:gd name="connsiteX131" fmla="*/ 3897311 w 4392611"/>
                  <a:gd name="connsiteY131" fmla="*/ 1109663 h 2222501"/>
                  <a:gd name="connsiteX132" fmla="*/ 346075 w 4392611"/>
                  <a:gd name="connsiteY132" fmla="*/ 1016000 h 2222501"/>
                  <a:gd name="connsiteX133" fmla="*/ 496887 w 4392611"/>
                  <a:gd name="connsiteY133" fmla="*/ 1109663 h 2222501"/>
                  <a:gd name="connsiteX134" fmla="*/ 474663 w 4392611"/>
                  <a:gd name="connsiteY134" fmla="*/ 1149350 h 2222501"/>
                  <a:gd name="connsiteX135" fmla="*/ 323850 w 4392611"/>
                  <a:gd name="connsiteY135" fmla="*/ 1054100 h 2222501"/>
                  <a:gd name="connsiteX136" fmla="*/ 4003675 w 4392611"/>
                  <a:gd name="connsiteY136" fmla="*/ 950913 h 2222501"/>
                  <a:gd name="connsiteX137" fmla="*/ 4029075 w 4392611"/>
                  <a:gd name="connsiteY137" fmla="*/ 990601 h 2222501"/>
                  <a:gd name="connsiteX138" fmla="*/ 3883025 w 4392611"/>
                  <a:gd name="connsiteY138" fmla="*/ 1089026 h 2222501"/>
                  <a:gd name="connsiteX139" fmla="*/ 3857625 w 4392611"/>
                  <a:gd name="connsiteY139" fmla="*/ 1050926 h 2222501"/>
                  <a:gd name="connsiteX140" fmla="*/ 390525 w 4392611"/>
                  <a:gd name="connsiteY140" fmla="*/ 950913 h 2222501"/>
                  <a:gd name="connsiteX141" fmla="*/ 536575 w 4392611"/>
                  <a:gd name="connsiteY141" fmla="*/ 1050926 h 2222501"/>
                  <a:gd name="connsiteX142" fmla="*/ 511175 w 4392611"/>
                  <a:gd name="connsiteY142" fmla="*/ 1089026 h 2222501"/>
                  <a:gd name="connsiteX143" fmla="*/ 365125 w 4392611"/>
                  <a:gd name="connsiteY143" fmla="*/ 990601 h 2222501"/>
                  <a:gd name="connsiteX144" fmla="*/ 3959225 w 4392611"/>
                  <a:gd name="connsiteY144" fmla="*/ 889000 h 2222501"/>
                  <a:gd name="connsiteX145" fmla="*/ 3987799 w 4392611"/>
                  <a:gd name="connsiteY145" fmla="*/ 925513 h 2222501"/>
                  <a:gd name="connsiteX146" fmla="*/ 3843337 w 4392611"/>
                  <a:gd name="connsiteY146" fmla="*/ 1030288 h 2222501"/>
                  <a:gd name="connsiteX147" fmla="*/ 3814763 w 4392611"/>
                  <a:gd name="connsiteY147" fmla="*/ 993775 h 2222501"/>
                  <a:gd name="connsiteX148" fmla="*/ 434975 w 4392611"/>
                  <a:gd name="connsiteY148" fmla="*/ 889000 h 2222501"/>
                  <a:gd name="connsiteX149" fmla="*/ 577851 w 4392611"/>
                  <a:gd name="connsiteY149" fmla="*/ 993775 h 2222501"/>
                  <a:gd name="connsiteX150" fmla="*/ 550863 w 4392611"/>
                  <a:gd name="connsiteY150" fmla="*/ 1030288 h 2222501"/>
                  <a:gd name="connsiteX151" fmla="*/ 406400 w 4392611"/>
                  <a:gd name="connsiteY151" fmla="*/ 925513 h 2222501"/>
                  <a:gd name="connsiteX152" fmla="*/ 3913187 w 4392611"/>
                  <a:gd name="connsiteY152" fmla="*/ 828675 h 2222501"/>
                  <a:gd name="connsiteX153" fmla="*/ 3940175 w 4392611"/>
                  <a:gd name="connsiteY153" fmla="*/ 865188 h 2222501"/>
                  <a:gd name="connsiteX154" fmla="*/ 3802061 w 4392611"/>
                  <a:gd name="connsiteY154" fmla="*/ 974725 h 2222501"/>
                  <a:gd name="connsiteX155" fmla="*/ 3773487 w 4392611"/>
                  <a:gd name="connsiteY155" fmla="*/ 938213 h 2222501"/>
                  <a:gd name="connsiteX156" fmla="*/ 481013 w 4392611"/>
                  <a:gd name="connsiteY156" fmla="*/ 828675 h 2222501"/>
                  <a:gd name="connsiteX157" fmla="*/ 620711 w 4392611"/>
                  <a:gd name="connsiteY157" fmla="*/ 938213 h 2222501"/>
                  <a:gd name="connsiteX158" fmla="*/ 592137 w 4392611"/>
                  <a:gd name="connsiteY158" fmla="*/ 974725 h 2222501"/>
                  <a:gd name="connsiteX159" fmla="*/ 454025 w 4392611"/>
                  <a:gd name="connsiteY159" fmla="*/ 865188 h 2222501"/>
                  <a:gd name="connsiteX160" fmla="*/ 3863975 w 4392611"/>
                  <a:gd name="connsiteY160" fmla="*/ 769938 h 2222501"/>
                  <a:gd name="connsiteX161" fmla="*/ 3894137 w 4392611"/>
                  <a:gd name="connsiteY161" fmla="*/ 804863 h 2222501"/>
                  <a:gd name="connsiteX162" fmla="*/ 3757613 w 4392611"/>
                  <a:gd name="connsiteY162" fmla="*/ 919163 h 2222501"/>
                  <a:gd name="connsiteX163" fmla="*/ 3727451 w 4392611"/>
                  <a:gd name="connsiteY163" fmla="*/ 884238 h 2222501"/>
                  <a:gd name="connsiteX164" fmla="*/ 530225 w 4392611"/>
                  <a:gd name="connsiteY164" fmla="*/ 769938 h 2222501"/>
                  <a:gd name="connsiteX165" fmla="*/ 666749 w 4392611"/>
                  <a:gd name="connsiteY165" fmla="*/ 884238 h 2222501"/>
                  <a:gd name="connsiteX166" fmla="*/ 636587 w 4392611"/>
                  <a:gd name="connsiteY166" fmla="*/ 919163 h 2222501"/>
                  <a:gd name="connsiteX167" fmla="*/ 500063 w 4392611"/>
                  <a:gd name="connsiteY167" fmla="*/ 804863 h 2222501"/>
                  <a:gd name="connsiteX168" fmla="*/ 3813175 w 4392611"/>
                  <a:gd name="connsiteY168" fmla="*/ 712788 h 2222501"/>
                  <a:gd name="connsiteX169" fmla="*/ 3843337 w 4392611"/>
                  <a:gd name="connsiteY169" fmla="*/ 747713 h 2222501"/>
                  <a:gd name="connsiteX170" fmla="*/ 3711575 w 4392611"/>
                  <a:gd name="connsiteY170" fmla="*/ 865188 h 2222501"/>
                  <a:gd name="connsiteX171" fmla="*/ 3681411 w 4392611"/>
                  <a:gd name="connsiteY171" fmla="*/ 830263 h 2222501"/>
                  <a:gd name="connsiteX172" fmla="*/ 581025 w 4392611"/>
                  <a:gd name="connsiteY172" fmla="*/ 712788 h 2222501"/>
                  <a:gd name="connsiteX173" fmla="*/ 712787 w 4392611"/>
                  <a:gd name="connsiteY173" fmla="*/ 830263 h 2222501"/>
                  <a:gd name="connsiteX174" fmla="*/ 682625 w 4392611"/>
                  <a:gd name="connsiteY174" fmla="*/ 865188 h 2222501"/>
                  <a:gd name="connsiteX175" fmla="*/ 550863 w 4392611"/>
                  <a:gd name="connsiteY175" fmla="*/ 747713 h 2222501"/>
                  <a:gd name="connsiteX176" fmla="*/ 3759199 w 4392611"/>
                  <a:gd name="connsiteY176" fmla="*/ 655638 h 2222501"/>
                  <a:gd name="connsiteX177" fmla="*/ 3792537 w 4392611"/>
                  <a:gd name="connsiteY177" fmla="*/ 688976 h 2222501"/>
                  <a:gd name="connsiteX178" fmla="*/ 3663949 w 4392611"/>
                  <a:gd name="connsiteY178" fmla="*/ 812801 h 2222501"/>
                  <a:gd name="connsiteX179" fmla="*/ 3632199 w 4392611"/>
                  <a:gd name="connsiteY179" fmla="*/ 779463 h 2222501"/>
                  <a:gd name="connsiteX180" fmla="*/ 634999 w 4392611"/>
                  <a:gd name="connsiteY180" fmla="*/ 655638 h 2222501"/>
                  <a:gd name="connsiteX181" fmla="*/ 761999 w 4392611"/>
                  <a:gd name="connsiteY181" fmla="*/ 779463 h 2222501"/>
                  <a:gd name="connsiteX182" fmla="*/ 728661 w 4392611"/>
                  <a:gd name="connsiteY182" fmla="*/ 812801 h 2222501"/>
                  <a:gd name="connsiteX183" fmla="*/ 601663 w 4392611"/>
                  <a:gd name="connsiteY183" fmla="*/ 688976 h 2222501"/>
                  <a:gd name="connsiteX184" fmla="*/ 3706813 w 4392611"/>
                  <a:gd name="connsiteY184" fmla="*/ 603250 h 2222501"/>
                  <a:gd name="connsiteX185" fmla="*/ 3738563 w 4392611"/>
                  <a:gd name="connsiteY185" fmla="*/ 635000 h 2222501"/>
                  <a:gd name="connsiteX186" fmla="*/ 3616325 w 4392611"/>
                  <a:gd name="connsiteY186" fmla="*/ 763588 h 2222501"/>
                  <a:gd name="connsiteX187" fmla="*/ 3581399 w 4392611"/>
                  <a:gd name="connsiteY187" fmla="*/ 730250 h 2222501"/>
                  <a:gd name="connsiteX188" fmla="*/ 687387 w 4392611"/>
                  <a:gd name="connsiteY188" fmla="*/ 603250 h 2222501"/>
                  <a:gd name="connsiteX189" fmla="*/ 811211 w 4392611"/>
                  <a:gd name="connsiteY189" fmla="*/ 730250 h 2222501"/>
                  <a:gd name="connsiteX190" fmla="*/ 777875 w 4392611"/>
                  <a:gd name="connsiteY190" fmla="*/ 763588 h 2222501"/>
                  <a:gd name="connsiteX191" fmla="*/ 655637 w 4392611"/>
                  <a:gd name="connsiteY191" fmla="*/ 635000 h 2222501"/>
                  <a:gd name="connsiteX192" fmla="*/ 3648075 w 4392611"/>
                  <a:gd name="connsiteY192" fmla="*/ 552450 h 2222501"/>
                  <a:gd name="connsiteX193" fmla="*/ 3682999 w 4392611"/>
                  <a:gd name="connsiteY193" fmla="*/ 582613 h 2222501"/>
                  <a:gd name="connsiteX194" fmla="*/ 3565525 w 4392611"/>
                  <a:gd name="connsiteY194" fmla="*/ 714375 h 2222501"/>
                  <a:gd name="connsiteX195" fmla="*/ 3530599 w 4392611"/>
                  <a:gd name="connsiteY195" fmla="*/ 684213 h 2222501"/>
                  <a:gd name="connsiteX196" fmla="*/ 746125 w 4392611"/>
                  <a:gd name="connsiteY196" fmla="*/ 552450 h 2222501"/>
                  <a:gd name="connsiteX197" fmla="*/ 863599 w 4392611"/>
                  <a:gd name="connsiteY197" fmla="*/ 684213 h 2222501"/>
                  <a:gd name="connsiteX198" fmla="*/ 828675 w 4392611"/>
                  <a:gd name="connsiteY198" fmla="*/ 714375 h 2222501"/>
                  <a:gd name="connsiteX199" fmla="*/ 711199 w 4392611"/>
                  <a:gd name="connsiteY199" fmla="*/ 582613 h 2222501"/>
                  <a:gd name="connsiteX200" fmla="*/ 3590925 w 4392611"/>
                  <a:gd name="connsiteY200" fmla="*/ 500063 h 2222501"/>
                  <a:gd name="connsiteX201" fmla="*/ 3625851 w 4392611"/>
                  <a:gd name="connsiteY201" fmla="*/ 530226 h 2222501"/>
                  <a:gd name="connsiteX202" fmla="*/ 3511551 w 4392611"/>
                  <a:gd name="connsiteY202" fmla="*/ 668338 h 2222501"/>
                  <a:gd name="connsiteX203" fmla="*/ 3476625 w 4392611"/>
                  <a:gd name="connsiteY203" fmla="*/ 638176 h 2222501"/>
                  <a:gd name="connsiteX204" fmla="*/ 803275 w 4392611"/>
                  <a:gd name="connsiteY204" fmla="*/ 500063 h 2222501"/>
                  <a:gd name="connsiteX205" fmla="*/ 917575 w 4392611"/>
                  <a:gd name="connsiteY205" fmla="*/ 638176 h 2222501"/>
                  <a:gd name="connsiteX206" fmla="*/ 882651 w 4392611"/>
                  <a:gd name="connsiteY206" fmla="*/ 668338 h 2222501"/>
                  <a:gd name="connsiteX207" fmla="*/ 768351 w 4392611"/>
                  <a:gd name="connsiteY207" fmla="*/ 530226 h 2222501"/>
                  <a:gd name="connsiteX208" fmla="*/ 3530599 w 4392611"/>
                  <a:gd name="connsiteY208" fmla="*/ 454025 h 2222501"/>
                  <a:gd name="connsiteX209" fmla="*/ 3567111 w 4392611"/>
                  <a:gd name="connsiteY209" fmla="*/ 482600 h 2222501"/>
                  <a:gd name="connsiteX210" fmla="*/ 3457575 w 4392611"/>
                  <a:gd name="connsiteY210" fmla="*/ 620713 h 2222501"/>
                  <a:gd name="connsiteX211" fmla="*/ 3421063 w 4392611"/>
                  <a:gd name="connsiteY211" fmla="*/ 593725 h 2222501"/>
                  <a:gd name="connsiteX212" fmla="*/ 863599 w 4392611"/>
                  <a:gd name="connsiteY212" fmla="*/ 454025 h 2222501"/>
                  <a:gd name="connsiteX213" fmla="*/ 973137 w 4392611"/>
                  <a:gd name="connsiteY213" fmla="*/ 593725 h 2222501"/>
                  <a:gd name="connsiteX214" fmla="*/ 936625 w 4392611"/>
                  <a:gd name="connsiteY214" fmla="*/ 620713 h 2222501"/>
                  <a:gd name="connsiteX215" fmla="*/ 827087 w 4392611"/>
                  <a:gd name="connsiteY215" fmla="*/ 482600 h 2222501"/>
                  <a:gd name="connsiteX216" fmla="*/ 3470275 w 4392611"/>
                  <a:gd name="connsiteY216" fmla="*/ 407988 h 2222501"/>
                  <a:gd name="connsiteX217" fmla="*/ 3505199 w 4392611"/>
                  <a:gd name="connsiteY217" fmla="*/ 434976 h 2222501"/>
                  <a:gd name="connsiteX218" fmla="*/ 3400425 w 4392611"/>
                  <a:gd name="connsiteY218" fmla="*/ 579438 h 2222501"/>
                  <a:gd name="connsiteX219" fmla="*/ 3365499 w 4392611"/>
                  <a:gd name="connsiteY219" fmla="*/ 552451 h 2222501"/>
                  <a:gd name="connsiteX220" fmla="*/ 923925 w 4392611"/>
                  <a:gd name="connsiteY220" fmla="*/ 407988 h 2222501"/>
                  <a:gd name="connsiteX221" fmla="*/ 1028699 w 4392611"/>
                  <a:gd name="connsiteY221" fmla="*/ 552451 h 2222501"/>
                  <a:gd name="connsiteX222" fmla="*/ 992187 w 4392611"/>
                  <a:gd name="connsiteY222" fmla="*/ 579438 h 2222501"/>
                  <a:gd name="connsiteX223" fmla="*/ 887411 w 4392611"/>
                  <a:gd name="connsiteY223" fmla="*/ 434976 h 2222501"/>
                  <a:gd name="connsiteX224" fmla="*/ 3405187 w 4392611"/>
                  <a:gd name="connsiteY224" fmla="*/ 365125 h 2222501"/>
                  <a:gd name="connsiteX225" fmla="*/ 3444875 w 4392611"/>
                  <a:gd name="connsiteY225" fmla="*/ 390525 h 2222501"/>
                  <a:gd name="connsiteX226" fmla="*/ 3344861 w 4392611"/>
                  <a:gd name="connsiteY226" fmla="*/ 538163 h 2222501"/>
                  <a:gd name="connsiteX227" fmla="*/ 3306763 w 4392611"/>
                  <a:gd name="connsiteY227" fmla="*/ 512763 h 2222501"/>
                  <a:gd name="connsiteX228" fmla="*/ 987425 w 4392611"/>
                  <a:gd name="connsiteY228" fmla="*/ 365125 h 2222501"/>
                  <a:gd name="connsiteX229" fmla="*/ 1087437 w 4392611"/>
                  <a:gd name="connsiteY229" fmla="*/ 512763 h 2222501"/>
                  <a:gd name="connsiteX230" fmla="*/ 1049337 w 4392611"/>
                  <a:gd name="connsiteY230" fmla="*/ 538163 h 2222501"/>
                  <a:gd name="connsiteX231" fmla="*/ 949325 w 4392611"/>
                  <a:gd name="connsiteY231" fmla="*/ 390525 h 2222501"/>
                  <a:gd name="connsiteX232" fmla="*/ 3341687 w 4392611"/>
                  <a:gd name="connsiteY232" fmla="*/ 323850 h 2222501"/>
                  <a:gd name="connsiteX233" fmla="*/ 3379787 w 4392611"/>
                  <a:gd name="connsiteY233" fmla="*/ 347663 h 2222501"/>
                  <a:gd name="connsiteX234" fmla="*/ 3286125 w 4392611"/>
                  <a:gd name="connsiteY234" fmla="*/ 498475 h 2222501"/>
                  <a:gd name="connsiteX235" fmla="*/ 3246437 w 4392611"/>
                  <a:gd name="connsiteY235" fmla="*/ 474663 h 2222501"/>
                  <a:gd name="connsiteX236" fmla="*/ 1052511 w 4392611"/>
                  <a:gd name="connsiteY236" fmla="*/ 323850 h 2222501"/>
                  <a:gd name="connsiteX237" fmla="*/ 1147763 w 4392611"/>
                  <a:gd name="connsiteY237" fmla="*/ 474663 h 2222501"/>
                  <a:gd name="connsiteX238" fmla="*/ 1108075 w 4392611"/>
                  <a:gd name="connsiteY238" fmla="*/ 498475 h 2222501"/>
                  <a:gd name="connsiteX239" fmla="*/ 1014411 w 4392611"/>
                  <a:gd name="connsiteY239" fmla="*/ 347663 h 2222501"/>
                  <a:gd name="connsiteX240" fmla="*/ 3275011 w 4392611"/>
                  <a:gd name="connsiteY240" fmla="*/ 284163 h 2222501"/>
                  <a:gd name="connsiteX241" fmla="*/ 3314699 w 4392611"/>
                  <a:gd name="connsiteY241" fmla="*/ 307976 h 2222501"/>
                  <a:gd name="connsiteX242" fmla="*/ 3225799 w 4392611"/>
                  <a:gd name="connsiteY242" fmla="*/ 460376 h 2222501"/>
                  <a:gd name="connsiteX243" fmla="*/ 3186111 w 4392611"/>
                  <a:gd name="connsiteY243" fmla="*/ 438151 h 2222501"/>
                  <a:gd name="connsiteX244" fmla="*/ 1119187 w 4392611"/>
                  <a:gd name="connsiteY244" fmla="*/ 284163 h 2222501"/>
                  <a:gd name="connsiteX245" fmla="*/ 1208087 w 4392611"/>
                  <a:gd name="connsiteY245" fmla="*/ 438151 h 2222501"/>
                  <a:gd name="connsiteX246" fmla="*/ 1168399 w 4392611"/>
                  <a:gd name="connsiteY246" fmla="*/ 460376 h 2222501"/>
                  <a:gd name="connsiteX247" fmla="*/ 1079499 w 4392611"/>
                  <a:gd name="connsiteY247" fmla="*/ 307976 h 2222501"/>
                  <a:gd name="connsiteX248" fmla="*/ 1185861 w 4392611"/>
                  <a:gd name="connsiteY248" fmla="*/ 247650 h 2222501"/>
                  <a:gd name="connsiteX249" fmla="*/ 1269999 w 4392611"/>
                  <a:gd name="connsiteY249" fmla="*/ 404813 h 2222501"/>
                  <a:gd name="connsiteX250" fmla="*/ 1230311 w 4392611"/>
                  <a:gd name="connsiteY250" fmla="*/ 425450 h 2222501"/>
                  <a:gd name="connsiteX251" fmla="*/ 1147763 w 4392611"/>
                  <a:gd name="connsiteY251" fmla="*/ 269875 h 2222501"/>
                  <a:gd name="connsiteX252" fmla="*/ 3208337 w 4392611"/>
                  <a:gd name="connsiteY252" fmla="*/ 247650 h 2222501"/>
                  <a:gd name="connsiteX253" fmla="*/ 3246437 w 4392611"/>
                  <a:gd name="connsiteY253" fmla="*/ 269875 h 2222501"/>
                  <a:gd name="connsiteX254" fmla="*/ 3163887 w 4392611"/>
                  <a:gd name="connsiteY254" fmla="*/ 425450 h 2222501"/>
                  <a:gd name="connsiteX255" fmla="*/ 3124199 w 4392611"/>
                  <a:gd name="connsiteY255" fmla="*/ 404813 h 2222501"/>
                  <a:gd name="connsiteX256" fmla="*/ 3138487 w 4392611"/>
                  <a:gd name="connsiteY256" fmla="*/ 214313 h 2222501"/>
                  <a:gd name="connsiteX257" fmla="*/ 3179763 w 4392611"/>
                  <a:gd name="connsiteY257" fmla="*/ 233363 h 2222501"/>
                  <a:gd name="connsiteX258" fmla="*/ 3100387 w 4392611"/>
                  <a:gd name="connsiteY258" fmla="*/ 393701 h 2222501"/>
                  <a:gd name="connsiteX259" fmla="*/ 3060699 w 4392611"/>
                  <a:gd name="connsiteY259" fmla="*/ 374651 h 2222501"/>
                  <a:gd name="connsiteX260" fmla="*/ 1254125 w 4392611"/>
                  <a:gd name="connsiteY260" fmla="*/ 214313 h 2222501"/>
                  <a:gd name="connsiteX261" fmla="*/ 1331911 w 4392611"/>
                  <a:gd name="connsiteY261" fmla="*/ 374651 h 2222501"/>
                  <a:gd name="connsiteX262" fmla="*/ 1290637 w 4392611"/>
                  <a:gd name="connsiteY262" fmla="*/ 393701 h 2222501"/>
                  <a:gd name="connsiteX263" fmla="*/ 1214437 w 4392611"/>
                  <a:gd name="connsiteY263" fmla="*/ 233364 h 2222501"/>
                  <a:gd name="connsiteX264" fmla="*/ 3068637 w 4392611"/>
                  <a:gd name="connsiteY264" fmla="*/ 182563 h 2222501"/>
                  <a:gd name="connsiteX265" fmla="*/ 3109911 w 4392611"/>
                  <a:gd name="connsiteY265" fmla="*/ 200026 h 2222501"/>
                  <a:gd name="connsiteX266" fmla="*/ 3038475 w 4392611"/>
                  <a:gd name="connsiteY266" fmla="*/ 363538 h 2222501"/>
                  <a:gd name="connsiteX267" fmla="*/ 2997199 w 4392611"/>
                  <a:gd name="connsiteY267" fmla="*/ 344488 h 2222501"/>
                  <a:gd name="connsiteX268" fmla="*/ 1325561 w 4392611"/>
                  <a:gd name="connsiteY268" fmla="*/ 182563 h 2222501"/>
                  <a:gd name="connsiteX269" fmla="*/ 1396999 w 4392611"/>
                  <a:gd name="connsiteY269" fmla="*/ 344488 h 2222501"/>
                  <a:gd name="connsiteX270" fmla="*/ 1355725 w 4392611"/>
                  <a:gd name="connsiteY270" fmla="*/ 363538 h 2222501"/>
                  <a:gd name="connsiteX271" fmla="*/ 1284287 w 4392611"/>
                  <a:gd name="connsiteY271" fmla="*/ 200026 h 2222501"/>
                  <a:gd name="connsiteX272" fmla="*/ 2998787 w 4392611"/>
                  <a:gd name="connsiteY272" fmla="*/ 153988 h 2222501"/>
                  <a:gd name="connsiteX273" fmla="*/ 3040063 w 4392611"/>
                  <a:gd name="connsiteY273" fmla="*/ 169863 h 2222501"/>
                  <a:gd name="connsiteX274" fmla="*/ 2973387 w 4392611"/>
                  <a:gd name="connsiteY274" fmla="*/ 334963 h 2222501"/>
                  <a:gd name="connsiteX275" fmla="*/ 2932111 w 4392611"/>
                  <a:gd name="connsiteY275" fmla="*/ 319088 h 2222501"/>
                  <a:gd name="connsiteX276" fmla="*/ 1395411 w 4392611"/>
                  <a:gd name="connsiteY276" fmla="*/ 153988 h 2222501"/>
                  <a:gd name="connsiteX277" fmla="*/ 1462087 w 4392611"/>
                  <a:gd name="connsiteY277" fmla="*/ 319088 h 2222501"/>
                  <a:gd name="connsiteX278" fmla="*/ 1420811 w 4392611"/>
                  <a:gd name="connsiteY278" fmla="*/ 334963 h 2222501"/>
                  <a:gd name="connsiteX279" fmla="*/ 1354137 w 4392611"/>
                  <a:gd name="connsiteY279" fmla="*/ 169863 h 2222501"/>
                  <a:gd name="connsiteX280" fmla="*/ 1466851 w 4392611"/>
                  <a:gd name="connsiteY280" fmla="*/ 127001 h 2222501"/>
                  <a:gd name="connsiteX281" fmla="*/ 1527175 w 4392611"/>
                  <a:gd name="connsiteY281" fmla="*/ 293688 h 2222501"/>
                  <a:gd name="connsiteX282" fmla="*/ 1485899 w 4392611"/>
                  <a:gd name="connsiteY282" fmla="*/ 309563 h 2222501"/>
                  <a:gd name="connsiteX283" fmla="*/ 1425575 w 4392611"/>
                  <a:gd name="connsiteY283" fmla="*/ 142875 h 2222501"/>
                  <a:gd name="connsiteX284" fmla="*/ 2927351 w 4392611"/>
                  <a:gd name="connsiteY284" fmla="*/ 127000 h 2222501"/>
                  <a:gd name="connsiteX285" fmla="*/ 2968625 w 4392611"/>
                  <a:gd name="connsiteY285" fmla="*/ 142875 h 2222501"/>
                  <a:gd name="connsiteX286" fmla="*/ 2908299 w 4392611"/>
                  <a:gd name="connsiteY286" fmla="*/ 309563 h 2222501"/>
                  <a:gd name="connsiteX287" fmla="*/ 2867025 w 4392611"/>
                  <a:gd name="connsiteY287" fmla="*/ 293688 h 2222501"/>
                  <a:gd name="connsiteX288" fmla="*/ 1539875 w 4392611"/>
                  <a:gd name="connsiteY288" fmla="*/ 103189 h 2222501"/>
                  <a:gd name="connsiteX289" fmla="*/ 1595437 w 4392611"/>
                  <a:gd name="connsiteY289" fmla="*/ 269876 h 2222501"/>
                  <a:gd name="connsiteX290" fmla="*/ 1550987 w 4392611"/>
                  <a:gd name="connsiteY290" fmla="*/ 284163 h 2222501"/>
                  <a:gd name="connsiteX291" fmla="*/ 1497011 w 4392611"/>
                  <a:gd name="connsiteY291" fmla="*/ 117476 h 2222501"/>
                  <a:gd name="connsiteX292" fmla="*/ 2854325 w 4392611"/>
                  <a:gd name="connsiteY292" fmla="*/ 103188 h 2222501"/>
                  <a:gd name="connsiteX293" fmla="*/ 2897187 w 4392611"/>
                  <a:gd name="connsiteY293" fmla="*/ 117476 h 2222501"/>
                  <a:gd name="connsiteX294" fmla="*/ 2841625 w 4392611"/>
                  <a:gd name="connsiteY294" fmla="*/ 284163 h 2222501"/>
                  <a:gd name="connsiteX295" fmla="*/ 2798763 w 4392611"/>
                  <a:gd name="connsiteY295" fmla="*/ 269876 h 2222501"/>
                  <a:gd name="connsiteX296" fmla="*/ 1612899 w 4392611"/>
                  <a:gd name="connsiteY296" fmla="*/ 79375 h 2222501"/>
                  <a:gd name="connsiteX297" fmla="*/ 1662111 w 4392611"/>
                  <a:gd name="connsiteY297" fmla="*/ 252413 h 2222501"/>
                  <a:gd name="connsiteX298" fmla="*/ 1617663 w 4392611"/>
                  <a:gd name="connsiteY298" fmla="*/ 263525 h 2222501"/>
                  <a:gd name="connsiteX299" fmla="*/ 1570037 w 4392611"/>
                  <a:gd name="connsiteY299" fmla="*/ 93663 h 2222501"/>
                  <a:gd name="connsiteX300" fmla="*/ 2781299 w 4392611"/>
                  <a:gd name="connsiteY300" fmla="*/ 79375 h 2222501"/>
                  <a:gd name="connsiteX301" fmla="*/ 2824163 w 4392611"/>
                  <a:gd name="connsiteY301" fmla="*/ 93663 h 2222501"/>
                  <a:gd name="connsiteX302" fmla="*/ 2776537 w 4392611"/>
                  <a:gd name="connsiteY302" fmla="*/ 263525 h 2222501"/>
                  <a:gd name="connsiteX303" fmla="*/ 2732087 w 4392611"/>
                  <a:gd name="connsiteY303" fmla="*/ 252413 h 2222501"/>
                  <a:gd name="connsiteX304" fmla="*/ 1687511 w 4392611"/>
                  <a:gd name="connsiteY304" fmla="*/ 61914 h 2222501"/>
                  <a:gd name="connsiteX305" fmla="*/ 1731963 w 4392611"/>
                  <a:gd name="connsiteY305" fmla="*/ 233364 h 2222501"/>
                  <a:gd name="connsiteX306" fmla="*/ 1687511 w 4392611"/>
                  <a:gd name="connsiteY306" fmla="*/ 244477 h 2222501"/>
                  <a:gd name="connsiteX307" fmla="*/ 1643063 w 4392611"/>
                  <a:gd name="connsiteY307" fmla="*/ 73026 h 2222501"/>
                  <a:gd name="connsiteX308" fmla="*/ 2706687 w 4392611"/>
                  <a:gd name="connsiteY308" fmla="*/ 61913 h 2222501"/>
                  <a:gd name="connsiteX309" fmla="*/ 2751137 w 4392611"/>
                  <a:gd name="connsiteY309" fmla="*/ 73026 h 2222501"/>
                  <a:gd name="connsiteX310" fmla="*/ 2706687 w 4392611"/>
                  <a:gd name="connsiteY310" fmla="*/ 244476 h 2222501"/>
                  <a:gd name="connsiteX311" fmla="*/ 2662237 w 4392611"/>
                  <a:gd name="connsiteY311" fmla="*/ 233364 h 2222501"/>
                  <a:gd name="connsiteX312" fmla="*/ 1762125 w 4392611"/>
                  <a:gd name="connsiteY312" fmla="*/ 44451 h 2222501"/>
                  <a:gd name="connsiteX313" fmla="*/ 1798637 w 4392611"/>
                  <a:gd name="connsiteY313" fmla="*/ 219075 h 2222501"/>
                  <a:gd name="connsiteX314" fmla="*/ 1755775 w 4392611"/>
                  <a:gd name="connsiteY314" fmla="*/ 228600 h 2222501"/>
                  <a:gd name="connsiteX315" fmla="*/ 1717675 w 4392611"/>
                  <a:gd name="connsiteY315" fmla="*/ 53975 h 2222501"/>
                  <a:gd name="connsiteX316" fmla="*/ 2632075 w 4392611"/>
                  <a:gd name="connsiteY316" fmla="*/ 44450 h 2222501"/>
                  <a:gd name="connsiteX317" fmla="*/ 2676523 w 4392611"/>
                  <a:gd name="connsiteY317" fmla="*/ 53975 h 2222501"/>
                  <a:gd name="connsiteX318" fmla="*/ 2638425 w 4392611"/>
                  <a:gd name="connsiteY318" fmla="*/ 228600 h 2222501"/>
                  <a:gd name="connsiteX319" fmla="*/ 2595563 w 4392611"/>
                  <a:gd name="connsiteY319" fmla="*/ 219075 h 2222501"/>
                  <a:gd name="connsiteX320" fmla="*/ 1838325 w 4392611"/>
                  <a:gd name="connsiteY320" fmla="*/ 30163 h 2222501"/>
                  <a:gd name="connsiteX321" fmla="*/ 1868487 w 4392611"/>
                  <a:gd name="connsiteY321" fmla="*/ 204788 h 2222501"/>
                  <a:gd name="connsiteX322" fmla="*/ 1824037 w 4392611"/>
                  <a:gd name="connsiteY322" fmla="*/ 214313 h 2222501"/>
                  <a:gd name="connsiteX323" fmla="*/ 1793875 w 4392611"/>
                  <a:gd name="connsiteY323" fmla="*/ 38101 h 2222501"/>
                  <a:gd name="connsiteX324" fmla="*/ 2555875 w 4392611"/>
                  <a:gd name="connsiteY324" fmla="*/ 30163 h 2222501"/>
                  <a:gd name="connsiteX325" fmla="*/ 2600323 w 4392611"/>
                  <a:gd name="connsiteY325" fmla="*/ 38101 h 2222501"/>
                  <a:gd name="connsiteX326" fmla="*/ 2570161 w 4392611"/>
                  <a:gd name="connsiteY326" fmla="*/ 214313 h 2222501"/>
                  <a:gd name="connsiteX327" fmla="*/ 2525711 w 4392611"/>
                  <a:gd name="connsiteY327" fmla="*/ 204788 h 2222501"/>
                  <a:gd name="connsiteX328" fmla="*/ 1912937 w 4392611"/>
                  <a:gd name="connsiteY328" fmla="*/ 19051 h 2222501"/>
                  <a:gd name="connsiteX329" fmla="*/ 1938337 w 4392611"/>
                  <a:gd name="connsiteY329" fmla="*/ 195263 h 2222501"/>
                  <a:gd name="connsiteX330" fmla="*/ 1893887 w 4392611"/>
                  <a:gd name="connsiteY330" fmla="*/ 203200 h 2222501"/>
                  <a:gd name="connsiteX331" fmla="*/ 1868487 w 4392611"/>
                  <a:gd name="connsiteY331" fmla="*/ 26988 h 2222501"/>
                  <a:gd name="connsiteX332" fmla="*/ 2479675 w 4392611"/>
                  <a:gd name="connsiteY332" fmla="*/ 19050 h 2222501"/>
                  <a:gd name="connsiteX333" fmla="*/ 2525711 w 4392611"/>
                  <a:gd name="connsiteY333" fmla="*/ 26988 h 2222501"/>
                  <a:gd name="connsiteX334" fmla="*/ 2500311 w 4392611"/>
                  <a:gd name="connsiteY334" fmla="*/ 203200 h 2222501"/>
                  <a:gd name="connsiteX335" fmla="*/ 2455863 w 4392611"/>
                  <a:gd name="connsiteY335" fmla="*/ 195263 h 2222501"/>
                  <a:gd name="connsiteX336" fmla="*/ 1989137 w 4392611"/>
                  <a:gd name="connsiteY336" fmla="*/ 9525 h 2222501"/>
                  <a:gd name="connsiteX337" fmla="*/ 2008187 w 4392611"/>
                  <a:gd name="connsiteY337" fmla="*/ 188913 h 2222501"/>
                  <a:gd name="connsiteX338" fmla="*/ 1963737 w 4392611"/>
                  <a:gd name="connsiteY338" fmla="*/ 193675 h 2222501"/>
                  <a:gd name="connsiteX339" fmla="*/ 1944687 w 4392611"/>
                  <a:gd name="connsiteY339" fmla="*/ 17463 h 2222501"/>
                  <a:gd name="connsiteX340" fmla="*/ 2405063 w 4392611"/>
                  <a:gd name="connsiteY340" fmla="*/ 9525 h 2222501"/>
                  <a:gd name="connsiteX341" fmla="*/ 2449511 w 4392611"/>
                  <a:gd name="connsiteY341" fmla="*/ 17463 h 2222501"/>
                  <a:gd name="connsiteX342" fmla="*/ 2430463 w 4392611"/>
                  <a:gd name="connsiteY342" fmla="*/ 193675 h 2222501"/>
                  <a:gd name="connsiteX343" fmla="*/ 2386011 w 4392611"/>
                  <a:gd name="connsiteY343" fmla="*/ 188913 h 2222501"/>
                  <a:gd name="connsiteX344" fmla="*/ 2065337 w 4392611"/>
                  <a:gd name="connsiteY344" fmla="*/ 4764 h 2222501"/>
                  <a:gd name="connsiteX345" fmla="*/ 2079625 w 4392611"/>
                  <a:gd name="connsiteY345" fmla="*/ 182564 h 2222501"/>
                  <a:gd name="connsiteX346" fmla="*/ 2033587 w 4392611"/>
                  <a:gd name="connsiteY346" fmla="*/ 187326 h 2222501"/>
                  <a:gd name="connsiteX347" fmla="*/ 2022475 w 4392611"/>
                  <a:gd name="connsiteY347" fmla="*/ 7938 h 2222501"/>
                  <a:gd name="connsiteX348" fmla="*/ 2328863 w 4392611"/>
                  <a:gd name="connsiteY348" fmla="*/ 4763 h 2222501"/>
                  <a:gd name="connsiteX349" fmla="*/ 2371725 w 4392611"/>
                  <a:gd name="connsiteY349" fmla="*/ 7938 h 2222501"/>
                  <a:gd name="connsiteX350" fmla="*/ 2360613 w 4392611"/>
                  <a:gd name="connsiteY350" fmla="*/ 187326 h 2222501"/>
                  <a:gd name="connsiteX351" fmla="*/ 2314575 w 4392611"/>
                  <a:gd name="connsiteY351" fmla="*/ 182564 h 2222501"/>
                  <a:gd name="connsiteX352" fmla="*/ 2098675 w 4392611"/>
                  <a:gd name="connsiteY352" fmla="*/ 3175 h 2222501"/>
                  <a:gd name="connsiteX353" fmla="*/ 2143125 w 4392611"/>
                  <a:gd name="connsiteY353" fmla="*/ 3175 h 2222501"/>
                  <a:gd name="connsiteX354" fmla="*/ 2149475 w 4392611"/>
                  <a:gd name="connsiteY354" fmla="*/ 179388 h 2222501"/>
                  <a:gd name="connsiteX355" fmla="*/ 2103437 w 4392611"/>
                  <a:gd name="connsiteY355" fmla="*/ 182563 h 2222501"/>
                  <a:gd name="connsiteX356" fmla="*/ 2251075 w 4392611"/>
                  <a:gd name="connsiteY356" fmla="*/ 3175 h 2222501"/>
                  <a:gd name="connsiteX357" fmla="*/ 2295525 w 4392611"/>
                  <a:gd name="connsiteY357" fmla="*/ 3175 h 2222501"/>
                  <a:gd name="connsiteX358" fmla="*/ 2290763 w 4392611"/>
                  <a:gd name="connsiteY358" fmla="*/ 182563 h 2222501"/>
                  <a:gd name="connsiteX359" fmla="*/ 2244725 w 4392611"/>
                  <a:gd name="connsiteY359" fmla="*/ 179388 h 2222501"/>
                  <a:gd name="connsiteX360" fmla="*/ 2174875 w 4392611"/>
                  <a:gd name="connsiteY360" fmla="*/ 0 h 2222501"/>
                  <a:gd name="connsiteX361" fmla="*/ 2219325 w 4392611"/>
                  <a:gd name="connsiteY361" fmla="*/ 0 h 2222501"/>
                  <a:gd name="connsiteX362" fmla="*/ 2219325 w 4392611"/>
                  <a:gd name="connsiteY362" fmla="*/ 179388 h 2222501"/>
                  <a:gd name="connsiteX363" fmla="*/ 2174875 w 4392611"/>
                  <a:gd name="connsiteY363" fmla="*/ 179388 h 222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Lst>
                <a:rect l="l" t="t" r="r" b="b"/>
                <a:pathLst>
                  <a:path w="4392611" h="2222501">
                    <a:moveTo>
                      <a:pt x="4214811" y="2179638"/>
                    </a:moveTo>
                    <a:lnTo>
                      <a:pt x="4392611" y="2179638"/>
                    </a:lnTo>
                    <a:lnTo>
                      <a:pt x="4392611" y="2222501"/>
                    </a:lnTo>
                    <a:lnTo>
                      <a:pt x="4214811" y="2222501"/>
                    </a:lnTo>
                    <a:close/>
                    <a:moveTo>
                      <a:pt x="0" y="2179638"/>
                    </a:moveTo>
                    <a:lnTo>
                      <a:pt x="179387" y="2179638"/>
                    </a:lnTo>
                    <a:lnTo>
                      <a:pt x="179387" y="2222501"/>
                    </a:lnTo>
                    <a:lnTo>
                      <a:pt x="0" y="2222501"/>
                    </a:lnTo>
                    <a:close/>
                    <a:moveTo>
                      <a:pt x="4391023" y="2101850"/>
                    </a:moveTo>
                    <a:lnTo>
                      <a:pt x="4391023" y="2146301"/>
                    </a:lnTo>
                    <a:lnTo>
                      <a:pt x="4214811" y="2154238"/>
                    </a:lnTo>
                    <a:lnTo>
                      <a:pt x="4211637" y="2106613"/>
                    </a:lnTo>
                    <a:close/>
                    <a:moveTo>
                      <a:pt x="3175" y="2101850"/>
                    </a:moveTo>
                    <a:lnTo>
                      <a:pt x="180975" y="2106613"/>
                    </a:lnTo>
                    <a:lnTo>
                      <a:pt x="179387" y="2154238"/>
                    </a:lnTo>
                    <a:lnTo>
                      <a:pt x="3175" y="2146301"/>
                    </a:lnTo>
                    <a:close/>
                    <a:moveTo>
                      <a:pt x="4386263" y="2025650"/>
                    </a:moveTo>
                    <a:lnTo>
                      <a:pt x="4389437" y="2070101"/>
                    </a:lnTo>
                    <a:lnTo>
                      <a:pt x="4211637" y="2084388"/>
                    </a:lnTo>
                    <a:lnTo>
                      <a:pt x="4208463" y="2036763"/>
                    </a:lnTo>
                    <a:close/>
                    <a:moveTo>
                      <a:pt x="7937" y="2025650"/>
                    </a:moveTo>
                    <a:lnTo>
                      <a:pt x="185737" y="2036763"/>
                    </a:lnTo>
                    <a:lnTo>
                      <a:pt x="180975" y="2084388"/>
                    </a:lnTo>
                    <a:lnTo>
                      <a:pt x="4762" y="2070101"/>
                    </a:lnTo>
                    <a:close/>
                    <a:moveTo>
                      <a:pt x="4376737" y="1949450"/>
                    </a:moveTo>
                    <a:lnTo>
                      <a:pt x="4381499" y="1992313"/>
                    </a:lnTo>
                    <a:lnTo>
                      <a:pt x="4205287" y="2011363"/>
                    </a:lnTo>
                    <a:lnTo>
                      <a:pt x="4200525" y="1966913"/>
                    </a:lnTo>
                    <a:close/>
                    <a:moveTo>
                      <a:pt x="17463" y="1949450"/>
                    </a:moveTo>
                    <a:lnTo>
                      <a:pt x="193675" y="1966913"/>
                    </a:lnTo>
                    <a:lnTo>
                      <a:pt x="188913" y="2011363"/>
                    </a:lnTo>
                    <a:lnTo>
                      <a:pt x="9525" y="1992313"/>
                    </a:lnTo>
                    <a:close/>
                    <a:moveTo>
                      <a:pt x="4367213" y="1871663"/>
                    </a:moveTo>
                    <a:lnTo>
                      <a:pt x="4375151" y="1916113"/>
                    </a:lnTo>
                    <a:lnTo>
                      <a:pt x="4198937" y="1941513"/>
                    </a:lnTo>
                    <a:lnTo>
                      <a:pt x="4190999" y="1897063"/>
                    </a:lnTo>
                    <a:close/>
                    <a:moveTo>
                      <a:pt x="26987" y="1871663"/>
                    </a:moveTo>
                    <a:lnTo>
                      <a:pt x="203200" y="1897063"/>
                    </a:lnTo>
                    <a:lnTo>
                      <a:pt x="195263" y="1941513"/>
                    </a:lnTo>
                    <a:lnTo>
                      <a:pt x="19050" y="1916113"/>
                    </a:lnTo>
                    <a:close/>
                    <a:moveTo>
                      <a:pt x="4356099" y="1797050"/>
                    </a:moveTo>
                    <a:lnTo>
                      <a:pt x="4362449" y="1841500"/>
                    </a:lnTo>
                    <a:lnTo>
                      <a:pt x="4189411" y="1871663"/>
                    </a:lnTo>
                    <a:lnTo>
                      <a:pt x="4179887" y="1828800"/>
                    </a:lnTo>
                    <a:close/>
                    <a:moveTo>
                      <a:pt x="38099" y="1797050"/>
                    </a:moveTo>
                    <a:lnTo>
                      <a:pt x="214312" y="1828800"/>
                    </a:lnTo>
                    <a:lnTo>
                      <a:pt x="204787" y="1871663"/>
                    </a:lnTo>
                    <a:lnTo>
                      <a:pt x="30162" y="1841500"/>
                    </a:lnTo>
                    <a:close/>
                    <a:moveTo>
                      <a:pt x="4340225" y="1720850"/>
                    </a:moveTo>
                    <a:lnTo>
                      <a:pt x="4349751" y="1765300"/>
                    </a:lnTo>
                    <a:lnTo>
                      <a:pt x="4175125" y="1801813"/>
                    </a:lnTo>
                    <a:lnTo>
                      <a:pt x="4165599" y="1758950"/>
                    </a:lnTo>
                    <a:close/>
                    <a:moveTo>
                      <a:pt x="53975" y="1720850"/>
                    </a:moveTo>
                    <a:lnTo>
                      <a:pt x="228600" y="1758950"/>
                    </a:lnTo>
                    <a:lnTo>
                      <a:pt x="219075" y="1801813"/>
                    </a:lnTo>
                    <a:lnTo>
                      <a:pt x="44450" y="1765300"/>
                    </a:lnTo>
                    <a:close/>
                    <a:moveTo>
                      <a:pt x="4321175" y="1646238"/>
                    </a:moveTo>
                    <a:lnTo>
                      <a:pt x="4332287" y="1690688"/>
                    </a:lnTo>
                    <a:lnTo>
                      <a:pt x="4160837" y="1735138"/>
                    </a:lnTo>
                    <a:lnTo>
                      <a:pt x="4149725" y="1690688"/>
                    </a:lnTo>
                    <a:close/>
                    <a:moveTo>
                      <a:pt x="73025" y="1646238"/>
                    </a:moveTo>
                    <a:lnTo>
                      <a:pt x="244475" y="1690688"/>
                    </a:lnTo>
                    <a:lnTo>
                      <a:pt x="233363" y="1735138"/>
                    </a:lnTo>
                    <a:lnTo>
                      <a:pt x="60325" y="1690688"/>
                    </a:lnTo>
                    <a:close/>
                    <a:moveTo>
                      <a:pt x="4300537" y="1571625"/>
                    </a:moveTo>
                    <a:lnTo>
                      <a:pt x="4314825" y="1616075"/>
                    </a:lnTo>
                    <a:lnTo>
                      <a:pt x="4143375" y="1665288"/>
                    </a:lnTo>
                    <a:lnTo>
                      <a:pt x="4130675" y="1620838"/>
                    </a:lnTo>
                    <a:close/>
                    <a:moveTo>
                      <a:pt x="93663" y="1571625"/>
                    </a:moveTo>
                    <a:lnTo>
                      <a:pt x="263525" y="1620838"/>
                    </a:lnTo>
                    <a:lnTo>
                      <a:pt x="250825" y="1665288"/>
                    </a:lnTo>
                    <a:lnTo>
                      <a:pt x="79375" y="1616075"/>
                    </a:lnTo>
                    <a:close/>
                    <a:moveTo>
                      <a:pt x="4276725" y="1500188"/>
                    </a:moveTo>
                    <a:lnTo>
                      <a:pt x="4291011" y="1541463"/>
                    </a:lnTo>
                    <a:lnTo>
                      <a:pt x="4124325" y="1598613"/>
                    </a:lnTo>
                    <a:lnTo>
                      <a:pt x="4108451" y="1554163"/>
                    </a:lnTo>
                    <a:close/>
                    <a:moveTo>
                      <a:pt x="117475" y="1500188"/>
                    </a:moveTo>
                    <a:lnTo>
                      <a:pt x="284162" y="1554163"/>
                    </a:lnTo>
                    <a:lnTo>
                      <a:pt x="269875" y="1598613"/>
                    </a:lnTo>
                    <a:lnTo>
                      <a:pt x="103187" y="1541463"/>
                    </a:lnTo>
                    <a:close/>
                    <a:moveTo>
                      <a:pt x="4251325" y="1428750"/>
                    </a:moveTo>
                    <a:lnTo>
                      <a:pt x="4268787" y="1470025"/>
                    </a:lnTo>
                    <a:lnTo>
                      <a:pt x="4100511" y="1530350"/>
                    </a:lnTo>
                    <a:lnTo>
                      <a:pt x="4084637" y="1489075"/>
                    </a:lnTo>
                    <a:close/>
                    <a:moveTo>
                      <a:pt x="142875" y="1428750"/>
                    </a:moveTo>
                    <a:lnTo>
                      <a:pt x="309562" y="1489075"/>
                    </a:lnTo>
                    <a:lnTo>
                      <a:pt x="293687" y="1530350"/>
                    </a:lnTo>
                    <a:lnTo>
                      <a:pt x="125412" y="1470025"/>
                    </a:lnTo>
                    <a:close/>
                    <a:moveTo>
                      <a:pt x="4224337" y="1355725"/>
                    </a:moveTo>
                    <a:lnTo>
                      <a:pt x="4240211" y="1398588"/>
                    </a:lnTo>
                    <a:lnTo>
                      <a:pt x="4075111" y="1465263"/>
                    </a:lnTo>
                    <a:lnTo>
                      <a:pt x="4059237" y="1423988"/>
                    </a:lnTo>
                    <a:close/>
                    <a:moveTo>
                      <a:pt x="169862" y="1355725"/>
                    </a:moveTo>
                    <a:lnTo>
                      <a:pt x="334962" y="1423988"/>
                    </a:lnTo>
                    <a:lnTo>
                      <a:pt x="315912" y="1465263"/>
                    </a:lnTo>
                    <a:lnTo>
                      <a:pt x="153987" y="1398588"/>
                    </a:lnTo>
                    <a:close/>
                    <a:moveTo>
                      <a:pt x="4194175" y="1285875"/>
                    </a:moveTo>
                    <a:lnTo>
                      <a:pt x="4211637" y="1328738"/>
                    </a:lnTo>
                    <a:lnTo>
                      <a:pt x="4049711" y="1400175"/>
                    </a:lnTo>
                    <a:lnTo>
                      <a:pt x="4030663" y="1358900"/>
                    </a:lnTo>
                    <a:close/>
                    <a:moveTo>
                      <a:pt x="200025" y="1285875"/>
                    </a:moveTo>
                    <a:lnTo>
                      <a:pt x="361950" y="1358900"/>
                    </a:lnTo>
                    <a:lnTo>
                      <a:pt x="344487" y="1400175"/>
                    </a:lnTo>
                    <a:lnTo>
                      <a:pt x="180975" y="1328738"/>
                    </a:lnTo>
                    <a:close/>
                    <a:moveTo>
                      <a:pt x="4160837" y="1216025"/>
                    </a:moveTo>
                    <a:lnTo>
                      <a:pt x="4179887" y="1258888"/>
                    </a:lnTo>
                    <a:lnTo>
                      <a:pt x="4019549" y="1335088"/>
                    </a:lnTo>
                    <a:lnTo>
                      <a:pt x="4000499" y="1293813"/>
                    </a:lnTo>
                    <a:close/>
                    <a:moveTo>
                      <a:pt x="233362" y="1216025"/>
                    </a:moveTo>
                    <a:lnTo>
                      <a:pt x="392112" y="1293813"/>
                    </a:lnTo>
                    <a:lnTo>
                      <a:pt x="374649" y="1335088"/>
                    </a:lnTo>
                    <a:lnTo>
                      <a:pt x="214312" y="1258888"/>
                    </a:lnTo>
                    <a:close/>
                    <a:moveTo>
                      <a:pt x="4124325" y="1149350"/>
                    </a:moveTo>
                    <a:lnTo>
                      <a:pt x="4144963" y="1189038"/>
                    </a:lnTo>
                    <a:lnTo>
                      <a:pt x="3989387" y="1273175"/>
                    </a:lnTo>
                    <a:lnTo>
                      <a:pt x="3968751" y="1233488"/>
                    </a:lnTo>
                    <a:close/>
                    <a:moveTo>
                      <a:pt x="269874" y="1149350"/>
                    </a:moveTo>
                    <a:lnTo>
                      <a:pt x="425449" y="1233488"/>
                    </a:lnTo>
                    <a:lnTo>
                      <a:pt x="404812" y="1273175"/>
                    </a:lnTo>
                    <a:lnTo>
                      <a:pt x="246062" y="1189038"/>
                    </a:lnTo>
                    <a:close/>
                    <a:moveTo>
                      <a:pt x="4086225" y="1081088"/>
                    </a:moveTo>
                    <a:lnTo>
                      <a:pt x="4110037" y="1120776"/>
                    </a:lnTo>
                    <a:lnTo>
                      <a:pt x="3954463" y="1209676"/>
                    </a:lnTo>
                    <a:lnTo>
                      <a:pt x="3933825" y="1169988"/>
                    </a:lnTo>
                    <a:close/>
                    <a:moveTo>
                      <a:pt x="306387" y="1081088"/>
                    </a:moveTo>
                    <a:lnTo>
                      <a:pt x="460375" y="1169988"/>
                    </a:lnTo>
                    <a:lnTo>
                      <a:pt x="436561" y="1209676"/>
                    </a:lnTo>
                    <a:lnTo>
                      <a:pt x="284162" y="1120776"/>
                    </a:lnTo>
                    <a:close/>
                    <a:moveTo>
                      <a:pt x="4048125" y="1016000"/>
                    </a:moveTo>
                    <a:lnTo>
                      <a:pt x="4070349" y="1054100"/>
                    </a:lnTo>
                    <a:lnTo>
                      <a:pt x="3919537" y="1149350"/>
                    </a:lnTo>
                    <a:lnTo>
                      <a:pt x="3897311" y="1109663"/>
                    </a:lnTo>
                    <a:close/>
                    <a:moveTo>
                      <a:pt x="346075" y="1016000"/>
                    </a:moveTo>
                    <a:lnTo>
                      <a:pt x="496887" y="1109663"/>
                    </a:lnTo>
                    <a:lnTo>
                      <a:pt x="474663" y="1149350"/>
                    </a:lnTo>
                    <a:lnTo>
                      <a:pt x="323850" y="1054100"/>
                    </a:lnTo>
                    <a:close/>
                    <a:moveTo>
                      <a:pt x="4003675" y="950913"/>
                    </a:moveTo>
                    <a:lnTo>
                      <a:pt x="4029075" y="990601"/>
                    </a:lnTo>
                    <a:lnTo>
                      <a:pt x="3883025" y="1089026"/>
                    </a:lnTo>
                    <a:lnTo>
                      <a:pt x="3857625" y="1050926"/>
                    </a:lnTo>
                    <a:close/>
                    <a:moveTo>
                      <a:pt x="390525" y="950913"/>
                    </a:moveTo>
                    <a:lnTo>
                      <a:pt x="536575" y="1050926"/>
                    </a:lnTo>
                    <a:lnTo>
                      <a:pt x="511175" y="1089026"/>
                    </a:lnTo>
                    <a:lnTo>
                      <a:pt x="365125" y="990601"/>
                    </a:lnTo>
                    <a:close/>
                    <a:moveTo>
                      <a:pt x="3959225" y="889000"/>
                    </a:moveTo>
                    <a:lnTo>
                      <a:pt x="3987799" y="925513"/>
                    </a:lnTo>
                    <a:lnTo>
                      <a:pt x="3843337" y="1030288"/>
                    </a:lnTo>
                    <a:lnTo>
                      <a:pt x="3814763" y="993775"/>
                    </a:lnTo>
                    <a:close/>
                    <a:moveTo>
                      <a:pt x="434975" y="889000"/>
                    </a:moveTo>
                    <a:lnTo>
                      <a:pt x="577851" y="993775"/>
                    </a:lnTo>
                    <a:lnTo>
                      <a:pt x="550863" y="1030288"/>
                    </a:lnTo>
                    <a:lnTo>
                      <a:pt x="406400" y="925513"/>
                    </a:lnTo>
                    <a:close/>
                    <a:moveTo>
                      <a:pt x="3913187" y="828675"/>
                    </a:moveTo>
                    <a:lnTo>
                      <a:pt x="3940175" y="865188"/>
                    </a:lnTo>
                    <a:lnTo>
                      <a:pt x="3802061" y="974725"/>
                    </a:lnTo>
                    <a:lnTo>
                      <a:pt x="3773487" y="938213"/>
                    </a:lnTo>
                    <a:close/>
                    <a:moveTo>
                      <a:pt x="481013" y="828675"/>
                    </a:moveTo>
                    <a:lnTo>
                      <a:pt x="620711" y="938213"/>
                    </a:lnTo>
                    <a:lnTo>
                      <a:pt x="592137" y="974725"/>
                    </a:lnTo>
                    <a:lnTo>
                      <a:pt x="454025" y="865188"/>
                    </a:lnTo>
                    <a:close/>
                    <a:moveTo>
                      <a:pt x="3863975" y="769938"/>
                    </a:moveTo>
                    <a:lnTo>
                      <a:pt x="3894137" y="804863"/>
                    </a:lnTo>
                    <a:lnTo>
                      <a:pt x="3757613" y="919163"/>
                    </a:lnTo>
                    <a:lnTo>
                      <a:pt x="3727451" y="884238"/>
                    </a:lnTo>
                    <a:close/>
                    <a:moveTo>
                      <a:pt x="530225" y="769938"/>
                    </a:moveTo>
                    <a:lnTo>
                      <a:pt x="666749" y="884238"/>
                    </a:lnTo>
                    <a:lnTo>
                      <a:pt x="636587" y="919163"/>
                    </a:lnTo>
                    <a:lnTo>
                      <a:pt x="500063" y="804863"/>
                    </a:lnTo>
                    <a:close/>
                    <a:moveTo>
                      <a:pt x="3813175" y="712788"/>
                    </a:moveTo>
                    <a:lnTo>
                      <a:pt x="3843337" y="747713"/>
                    </a:lnTo>
                    <a:lnTo>
                      <a:pt x="3711575" y="865188"/>
                    </a:lnTo>
                    <a:lnTo>
                      <a:pt x="3681411" y="830263"/>
                    </a:lnTo>
                    <a:close/>
                    <a:moveTo>
                      <a:pt x="581025" y="712788"/>
                    </a:moveTo>
                    <a:lnTo>
                      <a:pt x="712787" y="830263"/>
                    </a:lnTo>
                    <a:lnTo>
                      <a:pt x="682625" y="865188"/>
                    </a:lnTo>
                    <a:lnTo>
                      <a:pt x="550863" y="747713"/>
                    </a:lnTo>
                    <a:close/>
                    <a:moveTo>
                      <a:pt x="3759199" y="655638"/>
                    </a:moveTo>
                    <a:lnTo>
                      <a:pt x="3792537" y="688976"/>
                    </a:lnTo>
                    <a:lnTo>
                      <a:pt x="3663949" y="812801"/>
                    </a:lnTo>
                    <a:lnTo>
                      <a:pt x="3632199" y="779463"/>
                    </a:lnTo>
                    <a:close/>
                    <a:moveTo>
                      <a:pt x="634999" y="655638"/>
                    </a:moveTo>
                    <a:lnTo>
                      <a:pt x="761999" y="779463"/>
                    </a:lnTo>
                    <a:lnTo>
                      <a:pt x="728661" y="812801"/>
                    </a:lnTo>
                    <a:lnTo>
                      <a:pt x="601663" y="688976"/>
                    </a:lnTo>
                    <a:close/>
                    <a:moveTo>
                      <a:pt x="3706813" y="603250"/>
                    </a:moveTo>
                    <a:lnTo>
                      <a:pt x="3738563" y="635000"/>
                    </a:lnTo>
                    <a:lnTo>
                      <a:pt x="3616325" y="763588"/>
                    </a:lnTo>
                    <a:lnTo>
                      <a:pt x="3581399" y="730250"/>
                    </a:lnTo>
                    <a:close/>
                    <a:moveTo>
                      <a:pt x="687387" y="603250"/>
                    </a:moveTo>
                    <a:lnTo>
                      <a:pt x="811211" y="730250"/>
                    </a:lnTo>
                    <a:lnTo>
                      <a:pt x="777875" y="763588"/>
                    </a:lnTo>
                    <a:lnTo>
                      <a:pt x="655637" y="635000"/>
                    </a:lnTo>
                    <a:close/>
                    <a:moveTo>
                      <a:pt x="3648075" y="552450"/>
                    </a:moveTo>
                    <a:lnTo>
                      <a:pt x="3682999" y="582613"/>
                    </a:lnTo>
                    <a:lnTo>
                      <a:pt x="3565525" y="714375"/>
                    </a:lnTo>
                    <a:lnTo>
                      <a:pt x="3530599" y="684213"/>
                    </a:lnTo>
                    <a:close/>
                    <a:moveTo>
                      <a:pt x="746125" y="552450"/>
                    </a:moveTo>
                    <a:lnTo>
                      <a:pt x="863599" y="684213"/>
                    </a:lnTo>
                    <a:lnTo>
                      <a:pt x="828675" y="714375"/>
                    </a:lnTo>
                    <a:lnTo>
                      <a:pt x="711199" y="582613"/>
                    </a:lnTo>
                    <a:close/>
                    <a:moveTo>
                      <a:pt x="3590925" y="500063"/>
                    </a:moveTo>
                    <a:lnTo>
                      <a:pt x="3625851" y="530226"/>
                    </a:lnTo>
                    <a:lnTo>
                      <a:pt x="3511551" y="668338"/>
                    </a:lnTo>
                    <a:lnTo>
                      <a:pt x="3476625" y="638176"/>
                    </a:lnTo>
                    <a:close/>
                    <a:moveTo>
                      <a:pt x="803275" y="500063"/>
                    </a:moveTo>
                    <a:lnTo>
                      <a:pt x="917575" y="638176"/>
                    </a:lnTo>
                    <a:lnTo>
                      <a:pt x="882651" y="668338"/>
                    </a:lnTo>
                    <a:lnTo>
                      <a:pt x="768351" y="530226"/>
                    </a:lnTo>
                    <a:close/>
                    <a:moveTo>
                      <a:pt x="3530599" y="454025"/>
                    </a:moveTo>
                    <a:lnTo>
                      <a:pt x="3567111" y="482600"/>
                    </a:lnTo>
                    <a:lnTo>
                      <a:pt x="3457575" y="620713"/>
                    </a:lnTo>
                    <a:lnTo>
                      <a:pt x="3421063" y="593725"/>
                    </a:lnTo>
                    <a:close/>
                    <a:moveTo>
                      <a:pt x="863599" y="454025"/>
                    </a:moveTo>
                    <a:lnTo>
                      <a:pt x="973137" y="593725"/>
                    </a:lnTo>
                    <a:lnTo>
                      <a:pt x="936625" y="620713"/>
                    </a:lnTo>
                    <a:lnTo>
                      <a:pt x="827087" y="482600"/>
                    </a:lnTo>
                    <a:close/>
                    <a:moveTo>
                      <a:pt x="3470275" y="407988"/>
                    </a:moveTo>
                    <a:lnTo>
                      <a:pt x="3505199" y="434976"/>
                    </a:lnTo>
                    <a:lnTo>
                      <a:pt x="3400425" y="579438"/>
                    </a:lnTo>
                    <a:lnTo>
                      <a:pt x="3365499" y="552451"/>
                    </a:lnTo>
                    <a:close/>
                    <a:moveTo>
                      <a:pt x="923925" y="407988"/>
                    </a:moveTo>
                    <a:lnTo>
                      <a:pt x="1028699" y="552451"/>
                    </a:lnTo>
                    <a:lnTo>
                      <a:pt x="992187" y="579438"/>
                    </a:lnTo>
                    <a:lnTo>
                      <a:pt x="887411" y="434976"/>
                    </a:lnTo>
                    <a:close/>
                    <a:moveTo>
                      <a:pt x="3405187" y="365125"/>
                    </a:moveTo>
                    <a:lnTo>
                      <a:pt x="3444875" y="390525"/>
                    </a:lnTo>
                    <a:lnTo>
                      <a:pt x="3344861" y="538163"/>
                    </a:lnTo>
                    <a:lnTo>
                      <a:pt x="3306763" y="512763"/>
                    </a:lnTo>
                    <a:close/>
                    <a:moveTo>
                      <a:pt x="987425" y="365125"/>
                    </a:moveTo>
                    <a:lnTo>
                      <a:pt x="1087437" y="512763"/>
                    </a:lnTo>
                    <a:lnTo>
                      <a:pt x="1049337" y="538163"/>
                    </a:lnTo>
                    <a:lnTo>
                      <a:pt x="949325" y="390525"/>
                    </a:lnTo>
                    <a:close/>
                    <a:moveTo>
                      <a:pt x="3341687" y="323850"/>
                    </a:moveTo>
                    <a:lnTo>
                      <a:pt x="3379787" y="347663"/>
                    </a:lnTo>
                    <a:lnTo>
                      <a:pt x="3286125" y="498475"/>
                    </a:lnTo>
                    <a:lnTo>
                      <a:pt x="3246437" y="474663"/>
                    </a:lnTo>
                    <a:close/>
                    <a:moveTo>
                      <a:pt x="1052511" y="323850"/>
                    </a:moveTo>
                    <a:lnTo>
                      <a:pt x="1147763" y="474663"/>
                    </a:lnTo>
                    <a:lnTo>
                      <a:pt x="1108075" y="498475"/>
                    </a:lnTo>
                    <a:lnTo>
                      <a:pt x="1014411" y="347663"/>
                    </a:lnTo>
                    <a:close/>
                    <a:moveTo>
                      <a:pt x="3275011" y="284163"/>
                    </a:moveTo>
                    <a:lnTo>
                      <a:pt x="3314699" y="307976"/>
                    </a:lnTo>
                    <a:lnTo>
                      <a:pt x="3225799" y="460376"/>
                    </a:lnTo>
                    <a:lnTo>
                      <a:pt x="3186111" y="438151"/>
                    </a:lnTo>
                    <a:close/>
                    <a:moveTo>
                      <a:pt x="1119187" y="284163"/>
                    </a:moveTo>
                    <a:lnTo>
                      <a:pt x="1208087" y="438151"/>
                    </a:lnTo>
                    <a:lnTo>
                      <a:pt x="1168399" y="460376"/>
                    </a:lnTo>
                    <a:lnTo>
                      <a:pt x="1079499" y="307976"/>
                    </a:lnTo>
                    <a:close/>
                    <a:moveTo>
                      <a:pt x="1185861" y="247650"/>
                    </a:moveTo>
                    <a:lnTo>
                      <a:pt x="1269999" y="404813"/>
                    </a:lnTo>
                    <a:lnTo>
                      <a:pt x="1230311" y="425450"/>
                    </a:lnTo>
                    <a:lnTo>
                      <a:pt x="1147763" y="269875"/>
                    </a:lnTo>
                    <a:close/>
                    <a:moveTo>
                      <a:pt x="3208337" y="247650"/>
                    </a:moveTo>
                    <a:lnTo>
                      <a:pt x="3246437" y="269875"/>
                    </a:lnTo>
                    <a:lnTo>
                      <a:pt x="3163887" y="425450"/>
                    </a:lnTo>
                    <a:lnTo>
                      <a:pt x="3124199" y="404813"/>
                    </a:lnTo>
                    <a:close/>
                    <a:moveTo>
                      <a:pt x="3138487" y="214313"/>
                    </a:moveTo>
                    <a:lnTo>
                      <a:pt x="3179763" y="233363"/>
                    </a:lnTo>
                    <a:lnTo>
                      <a:pt x="3100387" y="393701"/>
                    </a:lnTo>
                    <a:lnTo>
                      <a:pt x="3060699" y="374651"/>
                    </a:lnTo>
                    <a:close/>
                    <a:moveTo>
                      <a:pt x="1254125" y="214313"/>
                    </a:moveTo>
                    <a:lnTo>
                      <a:pt x="1331911" y="374651"/>
                    </a:lnTo>
                    <a:lnTo>
                      <a:pt x="1290637" y="393701"/>
                    </a:lnTo>
                    <a:lnTo>
                      <a:pt x="1214437" y="233364"/>
                    </a:lnTo>
                    <a:close/>
                    <a:moveTo>
                      <a:pt x="3068637" y="182563"/>
                    </a:moveTo>
                    <a:lnTo>
                      <a:pt x="3109911" y="200026"/>
                    </a:lnTo>
                    <a:lnTo>
                      <a:pt x="3038475" y="363538"/>
                    </a:lnTo>
                    <a:lnTo>
                      <a:pt x="2997199" y="344488"/>
                    </a:lnTo>
                    <a:close/>
                    <a:moveTo>
                      <a:pt x="1325561" y="182563"/>
                    </a:moveTo>
                    <a:lnTo>
                      <a:pt x="1396999" y="344488"/>
                    </a:lnTo>
                    <a:lnTo>
                      <a:pt x="1355725" y="363538"/>
                    </a:lnTo>
                    <a:lnTo>
                      <a:pt x="1284287" y="200026"/>
                    </a:lnTo>
                    <a:close/>
                    <a:moveTo>
                      <a:pt x="2998787" y="153988"/>
                    </a:moveTo>
                    <a:lnTo>
                      <a:pt x="3040063" y="169863"/>
                    </a:lnTo>
                    <a:lnTo>
                      <a:pt x="2973387" y="334963"/>
                    </a:lnTo>
                    <a:lnTo>
                      <a:pt x="2932111" y="319088"/>
                    </a:lnTo>
                    <a:close/>
                    <a:moveTo>
                      <a:pt x="1395411" y="153988"/>
                    </a:moveTo>
                    <a:lnTo>
                      <a:pt x="1462087" y="319088"/>
                    </a:lnTo>
                    <a:lnTo>
                      <a:pt x="1420811" y="334963"/>
                    </a:lnTo>
                    <a:lnTo>
                      <a:pt x="1354137" y="169863"/>
                    </a:lnTo>
                    <a:close/>
                    <a:moveTo>
                      <a:pt x="1466851" y="127001"/>
                    </a:moveTo>
                    <a:lnTo>
                      <a:pt x="1527175" y="293688"/>
                    </a:lnTo>
                    <a:lnTo>
                      <a:pt x="1485899" y="309563"/>
                    </a:lnTo>
                    <a:lnTo>
                      <a:pt x="1425575" y="142875"/>
                    </a:lnTo>
                    <a:close/>
                    <a:moveTo>
                      <a:pt x="2927351" y="127000"/>
                    </a:moveTo>
                    <a:lnTo>
                      <a:pt x="2968625" y="142875"/>
                    </a:lnTo>
                    <a:lnTo>
                      <a:pt x="2908299" y="309563"/>
                    </a:lnTo>
                    <a:lnTo>
                      <a:pt x="2867025" y="293688"/>
                    </a:lnTo>
                    <a:close/>
                    <a:moveTo>
                      <a:pt x="1539875" y="103189"/>
                    </a:moveTo>
                    <a:lnTo>
                      <a:pt x="1595437" y="269876"/>
                    </a:lnTo>
                    <a:lnTo>
                      <a:pt x="1550987" y="284163"/>
                    </a:lnTo>
                    <a:lnTo>
                      <a:pt x="1497011" y="117476"/>
                    </a:lnTo>
                    <a:close/>
                    <a:moveTo>
                      <a:pt x="2854325" y="103188"/>
                    </a:moveTo>
                    <a:lnTo>
                      <a:pt x="2897187" y="117476"/>
                    </a:lnTo>
                    <a:lnTo>
                      <a:pt x="2841625" y="284163"/>
                    </a:lnTo>
                    <a:lnTo>
                      <a:pt x="2798763" y="269876"/>
                    </a:lnTo>
                    <a:close/>
                    <a:moveTo>
                      <a:pt x="1612899" y="79375"/>
                    </a:moveTo>
                    <a:lnTo>
                      <a:pt x="1662111" y="252413"/>
                    </a:lnTo>
                    <a:lnTo>
                      <a:pt x="1617663" y="263525"/>
                    </a:lnTo>
                    <a:lnTo>
                      <a:pt x="1570037" y="93663"/>
                    </a:lnTo>
                    <a:close/>
                    <a:moveTo>
                      <a:pt x="2781299" y="79375"/>
                    </a:moveTo>
                    <a:lnTo>
                      <a:pt x="2824163" y="93663"/>
                    </a:lnTo>
                    <a:lnTo>
                      <a:pt x="2776537" y="263525"/>
                    </a:lnTo>
                    <a:lnTo>
                      <a:pt x="2732087" y="252413"/>
                    </a:lnTo>
                    <a:close/>
                    <a:moveTo>
                      <a:pt x="1687511" y="61914"/>
                    </a:moveTo>
                    <a:lnTo>
                      <a:pt x="1731963" y="233364"/>
                    </a:lnTo>
                    <a:lnTo>
                      <a:pt x="1687511" y="244477"/>
                    </a:lnTo>
                    <a:lnTo>
                      <a:pt x="1643063" y="73026"/>
                    </a:lnTo>
                    <a:close/>
                    <a:moveTo>
                      <a:pt x="2706687" y="61913"/>
                    </a:moveTo>
                    <a:lnTo>
                      <a:pt x="2751137" y="73026"/>
                    </a:lnTo>
                    <a:lnTo>
                      <a:pt x="2706687" y="244476"/>
                    </a:lnTo>
                    <a:lnTo>
                      <a:pt x="2662237" y="233364"/>
                    </a:lnTo>
                    <a:close/>
                    <a:moveTo>
                      <a:pt x="1762125" y="44451"/>
                    </a:moveTo>
                    <a:lnTo>
                      <a:pt x="1798637" y="219075"/>
                    </a:lnTo>
                    <a:lnTo>
                      <a:pt x="1755775" y="228600"/>
                    </a:lnTo>
                    <a:lnTo>
                      <a:pt x="1717675" y="53975"/>
                    </a:lnTo>
                    <a:close/>
                    <a:moveTo>
                      <a:pt x="2632075" y="44450"/>
                    </a:moveTo>
                    <a:lnTo>
                      <a:pt x="2676523" y="53975"/>
                    </a:lnTo>
                    <a:lnTo>
                      <a:pt x="2638425" y="228600"/>
                    </a:lnTo>
                    <a:lnTo>
                      <a:pt x="2595563" y="219075"/>
                    </a:lnTo>
                    <a:close/>
                    <a:moveTo>
                      <a:pt x="1838325" y="30163"/>
                    </a:moveTo>
                    <a:lnTo>
                      <a:pt x="1868487" y="204788"/>
                    </a:lnTo>
                    <a:lnTo>
                      <a:pt x="1824037" y="214313"/>
                    </a:lnTo>
                    <a:lnTo>
                      <a:pt x="1793875" y="38101"/>
                    </a:lnTo>
                    <a:close/>
                    <a:moveTo>
                      <a:pt x="2555875" y="30163"/>
                    </a:moveTo>
                    <a:lnTo>
                      <a:pt x="2600323" y="38101"/>
                    </a:lnTo>
                    <a:lnTo>
                      <a:pt x="2570161" y="214313"/>
                    </a:lnTo>
                    <a:lnTo>
                      <a:pt x="2525711" y="204788"/>
                    </a:lnTo>
                    <a:close/>
                    <a:moveTo>
                      <a:pt x="1912937" y="19051"/>
                    </a:moveTo>
                    <a:lnTo>
                      <a:pt x="1938337" y="195263"/>
                    </a:lnTo>
                    <a:lnTo>
                      <a:pt x="1893887" y="203200"/>
                    </a:lnTo>
                    <a:lnTo>
                      <a:pt x="1868487" y="26988"/>
                    </a:lnTo>
                    <a:close/>
                    <a:moveTo>
                      <a:pt x="2479675" y="19050"/>
                    </a:moveTo>
                    <a:lnTo>
                      <a:pt x="2525711" y="26988"/>
                    </a:lnTo>
                    <a:lnTo>
                      <a:pt x="2500311" y="203200"/>
                    </a:lnTo>
                    <a:lnTo>
                      <a:pt x="2455863" y="195263"/>
                    </a:lnTo>
                    <a:close/>
                    <a:moveTo>
                      <a:pt x="1989137" y="9525"/>
                    </a:moveTo>
                    <a:lnTo>
                      <a:pt x="2008187" y="188913"/>
                    </a:lnTo>
                    <a:lnTo>
                      <a:pt x="1963737" y="193675"/>
                    </a:lnTo>
                    <a:lnTo>
                      <a:pt x="1944687" y="17463"/>
                    </a:lnTo>
                    <a:close/>
                    <a:moveTo>
                      <a:pt x="2405063" y="9525"/>
                    </a:moveTo>
                    <a:lnTo>
                      <a:pt x="2449511" y="17463"/>
                    </a:lnTo>
                    <a:lnTo>
                      <a:pt x="2430463" y="193675"/>
                    </a:lnTo>
                    <a:lnTo>
                      <a:pt x="2386011" y="188913"/>
                    </a:lnTo>
                    <a:close/>
                    <a:moveTo>
                      <a:pt x="2065337" y="4764"/>
                    </a:moveTo>
                    <a:lnTo>
                      <a:pt x="2079625" y="182564"/>
                    </a:lnTo>
                    <a:lnTo>
                      <a:pt x="2033587" y="187326"/>
                    </a:lnTo>
                    <a:lnTo>
                      <a:pt x="2022475" y="7938"/>
                    </a:lnTo>
                    <a:close/>
                    <a:moveTo>
                      <a:pt x="2328863" y="4763"/>
                    </a:moveTo>
                    <a:lnTo>
                      <a:pt x="2371725" y="7938"/>
                    </a:lnTo>
                    <a:lnTo>
                      <a:pt x="2360613" y="187326"/>
                    </a:lnTo>
                    <a:lnTo>
                      <a:pt x="2314575" y="182564"/>
                    </a:lnTo>
                    <a:close/>
                    <a:moveTo>
                      <a:pt x="2098675" y="3175"/>
                    </a:moveTo>
                    <a:lnTo>
                      <a:pt x="2143125" y="3175"/>
                    </a:lnTo>
                    <a:lnTo>
                      <a:pt x="2149475" y="179388"/>
                    </a:lnTo>
                    <a:lnTo>
                      <a:pt x="2103437" y="182563"/>
                    </a:lnTo>
                    <a:close/>
                    <a:moveTo>
                      <a:pt x="2251075" y="3175"/>
                    </a:moveTo>
                    <a:lnTo>
                      <a:pt x="2295525" y="3175"/>
                    </a:lnTo>
                    <a:lnTo>
                      <a:pt x="2290763" y="182563"/>
                    </a:lnTo>
                    <a:lnTo>
                      <a:pt x="2244725" y="179388"/>
                    </a:lnTo>
                    <a:close/>
                    <a:moveTo>
                      <a:pt x="2174875" y="0"/>
                    </a:moveTo>
                    <a:lnTo>
                      <a:pt x="2219325" y="0"/>
                    </a:lnTo>
                    <a:lnTo>
                      <a:pt x="2219325" y="179388"/>
                    </a:lnTo>
                    <a:lnTo>
                      <a:pt x="2174875" y="179388"/>
                    </a:lnTo>
                    <a:close/>
                  </a:path>
                </a:pathLst>
              </a:custGeom>
              <a:solidFill>
                <a:schemeClr val="accent4"/>
              </a:solidFill>
              <a:ln>
                <a:noFill/>
              </a:ln>
            </p:spPr>
            <p:txBody>
              <a:bodyPr vert="horz" wrap="square" lIns="45714" tIns="22857" rIns="45714" bIns="22857"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D0D0D"/>
                  </a:solidFill>
                  <a:effectLst/>
                  <a:uLnTx/>
                  <a:uFillTx/>
                  <a:latin typeface="Century Gothic" panose="020B0502020202020204" pitchFamily="34" charset="0"/>
                  <a:ea typeface="+mn-ea"/>
                  <a:cs typeface="+mn-cs"/>
                </a:endParaRPr>
              </a:p>
            </p:txBody>
          </p:sp>
        </p:grpSp>
        <p:sp>
          <p:nvSpPr>
            <p:cNvPr id="46" name="Freeform 33">
              <a:extLst>
                <a:ext uri="{FF2B5EF4-FFF2-40B4-BE49-F238E27FC236}">
                  <a16:creationId xmlns:a16="http://schemas.microsoft.com/office/drawing/2014/main" id="{1651395B-F20B-440E-BAF4-4B6F1B15B9E1}"/>
                </a:ext>
              </a:extLst>
            </p:cNvPr>
            <p:cNvSpPr/>
            <p:nvPr/>
          </p:nvSpPr>
          <p:spPr>
            <a:xfrm rot="17467938" flipH="1">
              <a:off x="2087454" y="2919067"/>
              <a:ext cx="134791" cy="982319"/>
            </a:xfrm>
            <a:custGeom>
              <a:avLst/>
              <a:gdLst>
                <a:gd name="connsiteX0" fmla="*/ 143350 w 286700"/>
                <a:gd name="connsiteY0" fmla="*/ 0 h 2279993"/>
                <a:gd name="connsiteX1" fmla="*/ 286700 w 286700"/>
                <a:gd name="connsiteY1" fmla="*/ 2104377 h 2279993"/>
                <a:gd name="connsiteX2" fmla="*/ 280186 w 286700"/>
                <a:gd name="connsiteY2" fmla="*/ 2104377 h 2279993"/>
                <a:gd name="connsiteX3" fmla="*/ 286700 w 286700"/>
                <a:gd name="connsiteY3" fmla="*/ 2136643 h 2279993"/>
                <a:gd name="connsiteX4" fmla="*/ 143350 w 286700"/>
                <a:gd name="connsiteY4" fmla="*/ 2279993 h 2279993"/>
                <a:gd name="connsiteX5" fmla="*/ 0 w 286700"/>
                <a:gd name="connsiteY5" fmla="*/ 2136643 h 2279993"/>
                <a:gd name="connsiteX6" fmla="*/ 6514 w 286700"/>
                <a:gd name="connsiteY6" fmla="*/ 2104377 h 2279993"/>
                <a:gd name="connsiteX7" fmla="*/ 0 w 286700"/>
                <a:gd name="connsiteY7" fmla="*/ 2104377 h 227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0" h="2279993">
                  <a:moveTo>
                    <a:pt x="143350" y="0"/>
                  </a:moveTo>
                  <a:lnTo>
                    <a:pt x="286700" y="2104377"/>
                  </a:lnTo>
                  <a:lnTo>
                    <a:pt x="280186" y="2104377"/>
                  </a:lnTo>
                  <a:lnTo>
                    <a:pt x="286700" y="2136643"/>
                  </a:lnTo>
                  <a:cubicBezTo>
                    <a:pt x="286700" y="2215813"/>
                    <a:pt x="222520" y="2279993"/>
                    <a:pt x="143350" y="2279993"/>
                  </a:cubicBezTo>
                  <a:cubicBezTo>
                    <a:pt x="64180" y="2279993"/>
                    <a:pt x="0" y="2215813"/>
                    <a:pt x="0" y="2136643"/>
                  </a:cubicBezTo>
                  <a:lnTo>
                    <a:pt x="6514" y="2104377"/>
                  </a:lnTo>
                  <a:lnTo>
                    <a:pt x="0" y="2104377"/>
                  </a:lnTo>
                  <a:close/>
                </a:path>
              </a:pathLst>
            </a:custGeom>
            <a:solidFill>
              <a:schemeClr val="accent3"/>
            </a:solidFill>
            <a:ln>
              <a:noFill/>
            </a:ln>
            <a:effectLst>
              <a:outerShdw blurRad="127000" sx="102000" sy="102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2F2F2"/>
                </a:solidFill>
                <a:effectLst/>
                <a:uLnTx/>
                <a:uFillTx/>
                <a:latin typeface="Century Gothic" panose="020B0502020202020204" pitchFamily="34" charset="0"/>
                <a:ea typeface="+mn-ea"/>
                <a:cs typeface="+mn-cs"/>
              </a:endParaRPr>
            </a:p>
          </p:txBody>
        </p:sp>
        <p:sp>
          <p:nvSpPr>
            <p:cNvPr id="47" name="TextBox 46">
              <a:extLst>
                <a:ext uri="{FF2B5EF4-FFF2-40B4-BE49-F238E27FC236}">
                  <a16:creationId xmlns:a16="http://schemas.microsoft.com/office/drawing/2014/main" id="{B7E5F15F-8901-4D15-ABD7-6EF3FE8ECBF3}"/>
                </a:ext>
              </a:extLst>
            </p:cNvPr>
            <p:cNvSpPr txBox="1"/>
            <p:nvPr/>
          </p:nvSpPr>
          <p:spPr>
            <a:xfrm>
              <a:off x="1204823" y="4307033"/>
              <a:ext cx="2456478"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00" normalizeH="0" baseline="0" noProof="0" dirty="0">
                  <a:ln>
                    <a:noFill/>
                  </a:ln>
                  <a:solidFill>
                    <a:schemeClr val="accent1"/>
                  </a:solidFill>
                  <a:effectLst>
                    <a:glow>
                      <a:srgbClr val="FF3399">
                        <a:alpha val="24000"/>
                      </a:srgbClr>
                    </a:glow>
                  </a:effectLst>
                  <a:uLnTx/>
                  <a:uFillTx/>
                  <a:latin typeface="Century Gothic" panose="020B0502020202020204" pitchFamily="34" charset="0"/>
                  <a:ea typeface="+mn-ea"/>
                  <a:cs typeface="+mn-cs"/>
                </a:rPr>
                <a:t>LOW PERFORMANCE</a:t>
              </a:r>
            </a:p>
          </p:txBody>
        </p:sp>
        <p:sp>
          <p:nvSpPr>
            <p:cNvPr id="48" name="TextBox 47">
              <a:extLst>
                <a:ext uri="{FF2B5EF4-FFF2-40B4-BE49-F238E27FC236}">
                  <a16:creationId xmlns:a16="http://schemas.microsoft.com/office/drawing/2014/main" id="{5671C593-A181-4E8E-850A-78FA1DB37ED8}"/>
                </a:ext>
              </a:extLst>
            </p:cNvPr>
            <p:cNvSpPr txBox="1"/>
            <p:nvPr/>
          </p:nvSpPr>
          <p:spPr>
            <a:xfrm>
              <a:off x="1463288" y="4617525"/>
              <a:ext cx="1939548" cy="646908"/>
            </a:xfrm>
            <a:prstGeom prst="rect">
              <a:avLst/>
            </a:prstGeom>
            <a:noFill/>
          </p:spPr>
          <p:txBody>
            <a:bodyPr wrap="square" rtlCol="0">
              <a:spAutoFit/>
            </a:bodyPr>
            <a:lstStyle/>
            <a:p>
              <a:pPr marL="0" marR="0" lvl="0" indent="0" algn="ctr" defTabSz="457200" rtl="0" eaLnBrk="1" fontAlgn="auto" latinLnBrk="0" hangingPunct="1">
                <a:lnSpc>
                  <a:spcPts val="148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A5A5A5">
                      <a:lumMod val="75000"/>
                    </a:srgbClr>
                  </a:solidFill>
                  <a:effectLst>
                    <a:glow>
                      <a:srgbClr val="FF3399">
                        <a:alpha val="24000"/>
                      </a:srgbClr>
                    </a:glow>
                  </a:effectLst>
                  <a:uLnTx/>
                  <a:uFillTx/>
                  <a:latin typeface="Century Gothic" panose="020B0502020202020204" pitchFamily="34" charset="0"/>
                  <a:ea typeface="+mn-ea"/>
                  <a:cs typeface="+mn-cs"/>
                </a:rPr>
                <a:t>Insert a description text about performance of your business with multiple parameters.</a:t>
              </a:r>
            </a:p>
          </p:txBody>
        </p:sp>
        <p:sp>
          <p:nvSpPr>
            <p:cNvPr id="49" name="Rounded Rectangle 40">
              <a:extLst>
                <a:ext uri="{FF2B5EF4-FFF2-40B4-BE49-F238E27FC236}">
                  <a16:creationId xmlns:a16="http://schemas.microsoft.com/office/drawing/2014/main" id="{7485A309-B62B-487F-8A37-C36D9B6FF022}"/>
                </a:ext>
              </a:extLst>
            </p:cNvPr>
            <p:cNvSpPr/>
            <p:nvPr/>
          </p:nvSpPr>
          <p:spPr>
            <a:xfrm>
              <a:off x="1623062" y="5447417"/>
              <a:ext cx="1620000" cy="360000"/>
            </a:xfrm>
            <a:prstGeom prst="roundRect">
              <a:avLst>
                <a:gd name="adj" fmla="val 50000"/>
              </a:avLst>
            </a:prstGeom>
            <a:solidFill>
              <a:schemeClr val="accent3"/>
            </a:solidFill>
            <a:ln>
              <a:noFill/>
            </a:ln>
            <a:effectLst>
              <a:outerShdw blurRad="127942" dist="38100" dir="2700000" algn="tl" rotWithShape="0">
                <a:srgbClr val="E3E4ED"/>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100" normalizeH="0" baseline="0" noProof="0" dirty="0">
                  <a:ln>
                    <a:noFill/>
                  </a:ln>
                  <a:solidFill>
                    <a:srgbClr val="F2F2F2"/>
                  </a:solidFill>
                  <a:effectLst/>
                  <a:uLnTx/>
                  <a:uFillTx/>
                  <a:latin typeface="Century Gothic" panose="020B0502020202020204" pitchFamily="34" charset="0"/>
                  <a:ea typeface="+mn-ea"/>
                  <a:cs typeface="+mn-cs"/>
                </a:rPr>
                <a:t>APRIL 20XX</a:t>
              </a:r>
            </a:p>
          </p:txBody>
        </p:sp>
        <p:grpSp>
          <p:nvGrpSpPr>
            <p:cNvPr id="50" name="Group 49">
              <a:extLst>
                <a:ext uri="{FF2B5EF4-FFF2-40B4-BE49-F238E27FC236}">
                  <a16:creationId xmlns:a16="http://schemas.microsoft.com/office/drawing/2014/main" id="{8712ED7D-9145-456C-B3D1-6507D2F92BE4}"/>
                </a:ext>
              </a:extLst>
            </p:cNvPr>
            <p:cNvGrpSpPr/>
            <p:nvPr/>
          </p:nvGrpSpPr>
          <p:grpSpPr>
            <a:xfrm>
              <a:off x="1969272" y="3106329"/>
              <a:ext cx="927580" cy="927580"/>
              <a:chOff x="1969272" y="3106329"/>
              <a:chExt cx="927580" cy="927580"/>
            </a:xfrm>
          </p:grpSpPr>
          <p:sp>
            <p:nvSpPr>
              <p:cNvPr id="55" name="Oval 54">
                <a:extLst>
                  <a:ext uri="{FF2B5EF4-FFF2-40B4-BE49-F238E27FC236}">
                    <a16:creationId xmlns:a16="http://schemas.microsoft.com/office/drawing/2014/main" id="{53791400-185C-4E66-9194-4561B9777CCC}"/>
                  </a:ext>
                </a:extLst>
              </p:cNvPr>
              <p:cNvSpPr/>
              <p:nvPr/>
            </p:nvSpPr>
            <p:spPr>
              <a:xfrm>
                <a:off x="1969272" y="3106329"/>
                <a:ext cx="927580" cy="927580"/>
              </a:xfrm>
              <a:prstGeom prst="ellipse">
                <a:avLst/>
              </a:prstGeom>
              <a:solidFill>
                <a:schemeClr val="bg1"/>
              </a:solidFill>
              <a:ln w="19050">
                <a:solidFill>
                  <a:schemeClr val="accent3">
                    <a:lumMod val="40000"/>
                    <a:lumOff val="60000"/>
                  </a:schemeClr>
                </a:solidFill>
              </a:ln>
              <a:effectLst>
                <a:outerShdw blurRad="381000" dist="1524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2F2F2"/>
                  </a:solidFill>
                  <a:effectLst/>
                  <a:uLnTx/>
                  <a:uFillTx/>
                  <a:latin typeface="Century Gothic" panose="020B0502020202020204" pitchFamily="34" charset="0"/>
                  <a:ea typeface="+mn-ea"/>
                  <a:cs typeface="+mn-cs"/>
                </a:endParaRPr>
              </a:p>
            </p:txBody>
          </p:sp>
          <p:sp>
            <p:nvSpPr>
              <p:cNvPr id="56" name="TextBox 55">
                <a:extLst>
                  <a:ext uri="{FF2B5EF4-FFF2-40B4-BE49-F238E27FC236}">
                    <a16:creationId xmlns:a16="http://schemas.microsoft.com/office/drawing/2014/main" id="{608E12CB-B4B9-4DF3-8421-681CE277B355}"/>
                  </a:ext>
                </a:extLst>
              </p:cNvPr>
              <p:cNvSpPr txBox="1"/>
              <p:nvPr/>
            </p:nvSpPr>
            <p:spPr>
              <a:xfrm>
                <a:off x="2000559" y="3385453"/>
                <a:ext cx="86500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00" normalizeH="0" baseline="0" noProof="0" dirty="0">
                    <a:ln>
                      <a:noFill/>
                    </a:ln>
                    <a:solidFill>
                      <a:srgbClr val="000000">
                        <a:lumMod val="95000"/>
                        <a:lumOff val="5000"/>
                      </a:srgbClr>
                    </a:solidFill>
                    <a:effectLst>
                      <a:glow>
                        <a:srgbClr val="FF3399">
                          <a:alpha val="24000"/>
                        </a:srgbClr>
                      </a:glow>
                    </a:effectLst>
                    <a:uLnTx/>
                    <a:uFillTx/>
                    <a:latin typeface="Century Gothic" panose="020B0502020202020204" pitchFamily="34" charset="0"/>
                    <a:ea typeface="+mn-ea"/>
                    <a:cs typeface="+mn-cs"/>
                  </a:rPr>
                  <a:t>20%</a:t>
                </a:r>
              </a:p>
            </p:txBody>
          </p:sp>
        </p:grpSp>
        <p:grpSp>
          <p:nvGrpSpPr>
            <p:cNvPr id="51" name="Group 50">
              <a:extLst>
                <a:ext uri="{FF2B5EF4-FFF2-40B4-BE49-F238E27FC236}">
                  <a16:creationId xmlns:a16="http://schemas.microsoft.com/office/drawing/2014/main" id="{829940DF-E827-454E-BB1D-D4465CB13F1D}"/>
                </a:ext>
              </a:extLst>
            </p:cNvPr>
            <p:cNvGrpSpPr/>
            <p:nvPr/>
          </p:nvGrpSpPr>
          <p:grpSpPr>
            <a:xfrm>
              <a:off x="1205305" y="2387512"/>
              <a:ext cx="2454955" cy="1294247"/>
              <a:chOff x="5021913" y="2541392"/>
              <a:chExt cx="2454955" cy="1294247"/>
            </a:xfrm>
            <a:gradFill>
              <a:gsLst>
                <a:gs pos="100000">
                  <a:srgbClr val="66AAFF"/>
                </a:gs>
                <a:gs pos="19000">
                  <a:schemeClr val="accent1"/>
                </a:gs>
              </a:gsLst>
              <a:lin ang="12000000" scaled="0"/>
            </a:gradFill>
          </p:grpSpPr>
          <p:sp>
            <p:nvSpPr>
              <p:cNvPr id="52" name="Freeform 63">
                <a:extLst>
                  <a:ext uri="{FF2B5EF4-FFF2-40B4-BE49-F238E27FC236}">
                    <a16:creationId xmlns:a16="http://schemas.microsoft.com/office/drawing/2014/main" id="{39B9A6ED-0E36-402E-9FCF-B510913988F8}"/>
                  </a:ext>
                </a:extLst>
              </p:cNvPr>
              <p:cNvSpPr>
                <a:spLocks/>
              </p:cNvSpPr>
              <p:nvPr/>
            </p:nvSpPr>
            <p:spPr bwMode="auto">
              <a:xfrm>
                <a:off x="5613438" y="2541392"/>
                <a:ext cx="1198282" cy="293985"/>
              </a:xfrm>
              <a:custGeom>
                <a:avLst/>
                <a:gdLst>
                  <a:gd name="T0" fmla="*/ 45 w 796"/>
                  <a:gd name="T1" fmla="*/ 195 h 195"/>
                  <a:gd name="T2" fmla="*/ 423 w 796"/>
                  <a:gd name="T3" fmla="*/ 88 h 195"/>
                  <a:gd name="T4" fmla="*/ 752 w 796"/>
                  <a:gd name="T5" fmla="*/ 167 h 195"/>
                  <a:gd name="T6" fmla="*/ 796 w 796"/>
                  <a:gd name="T7" fmla="*/ 90 h 195"/>
                  <a:gd name="T8" fmla="*/ 423 w 796"/>
                  <a:gd name="T9" fmla="*/ 0 h 195"/>
                  <a:gd name="T10" fmla="*/ 0 w 796"/>
                  <a:gd name="T11" fmla="*/ 118 h 195"/>
                  <a:gd name="T12" fmla="*/ 45 w 796"/>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796" h="195">
                    <a:moveTo>
                      <a:pt x="45" y="195"/>
                    </a:moveTo>
                    <a:cubicBezTo>
                      <a:pt x="155" y="127"/>
                      <a:pt x="284" y="88"/>
                      <a:pt x="423" y="88"/>
                    </a:cubicBezTo>
                    <a:cubicBezTo>
                      <a:pt x="541" y="88"/>
                      <a:pt x="653" y="117"/>
                      <a:pt x="752" y="167"/>
                    </a:cubicBezTo>
                    <a:cubicBezTo>
                      <a:pt x="796" y="90"/>
                      <a:pt x="796" y="90"/>
                      <a:pt x="796" y="90"/>
                    </a:cubicBezTo>
                    <a:cubicBezTo>
                      <a:pt x="684" y="32"/>
                      <a:pt x="557" y="0"/>
                      <a:pt x="423" y="0"/>
                    </a:cubicBezTo>
                    <a:cubicBezTo>
                      <a:pt x="268" y="0"/>
                      <a:pt x="124" y="43"/>
                      <a:pt x="0" y="118"/>
                    </a:cubicBezTo>
                    <a:lnTo>
                      <a:pt x="45" y="195"/>
                    </a:lnTo>
                    <a:close/>
                  </a:path>
                </a:pathLst>
              </a:custGeom>
              <a:grpFill/>
              <a:ln>
                <a:noFill/>
              </a:ln>
            </p:spPr>
            <p:txBody>
              <a:bodyPr vert="horz" wrap="square" lIns="45714" tIns="22857" rIns="45714" bIns="22857"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D0D0D"/>
                  </a:solidFill>
                  <a:effectLst/>
                  <a:uLnTx/>
                  <a:uFillTx/>
                  <a:latin typeface="Century Gothic" panose="020B0502020202020204" pitchFamily="34" charset="0"/>
                  <a:ea typeface="+mn-ea"/>
                  <a:cs typeface="+mn-cs"/>
                </a:endParaRPr>
              </a:p>
            </p:txBody>
          </p:sp>
          <p:sp>
            <p:nvSpPr>
              <p:cNvPr id="53" name="Freeform 67">
                <a:extLst>
                  <a:ext uri="{FF2B5EF4-FFF2-40B4-BE49-F238E27FC236}">
                    <a16:creationId xmlns:a16="http://schemas.microsoft.com/office/drawing/2014/main" id="{6C3BFE82-1B66-4639-B571-8F9FCC0B66FB}"/>
                  </a:ext>
                </a:extLst>
              </p:cNvPr>
              <p:cNvSpPr>
                <a:spLocks/>
              </p:cNvSpPr>
              <p:nvPr/>
            </p:nvSpPr>
            <p:spPr bwMode="auto">
              <a:xfrm>
                <a:off x="6761961" y="2686100"/>
                <a:ext cx="714907" cy="1149539"/>
              </a:xfrm>
              <a:custGeom>
                <a:avLst/>
                <a:gdLst>
                  <a:gd name="T0" fmla="*/ 44 w 475"/>
                  <a:gd name="T1" fmla="*/ 0 h 762"/>
                  <a:gd name="T2" fmla="*/ 0 w 475"/>
                  <a:gd name="T3" fmla="*/ 77 h 762"/>
                  <a:gd name="T4" fmla="*/ 387 w 475"/>
                  <a:gd name="T5" fmla="*/ 716 h 762"/>
                  <a:gd name="T6" fmla="*/ 386 w 475"/>
                  <a:gd name="T7" fmla="*/ 718 h 762"/>
                  <a:gd name="T8" fmla="*/ 431 w 475"/>
                  <a:gd name="T9" fmla="*/ 762 h 762"/>
                  <a:gd name="T10" fmla="*/ 475 w 475"/>
                  <a:gd name="T11" fmla="*/ 718 h 762"/>
                  <a:gd name="T12" fmla="*/ 44 w 475"/>
                  <a:gd name="T13" fmla="*/ 0 h 762"/>
                </a:gdLst>
                <a:ahLst/>
                <a:cxnLst>
                  <a:cxn ang="0">
                    <a:pos x="T0" y="T1"/>
                  </a:cxn>
                  <a:cxn ang="0">
                    <a:pos x="T2" y="T3"/>
                  </a:cxn>
                  <a:cxn ang="0">
                    <a:pos x="T4" y="T5"/>
                  </a:cxn>
                  <a:cxn ang="0">
                    <a:pos x="T6" y="T7"/>
                  </a:cxn>
                  <a:cxn ang="0">
                    <a:pos x="T8" y="T9"/>
                  </a:cxn>
                  <a:cxn ang="0">
                    <a:pos x="T10" y="T11"/>
                  </a:cxn>
                  <a:cxn ang="0">
                    <a:pos x="T12" y="T13"/>
                  </a:cxn>
                </a:cxnLst>
                <a:rect l="0" t="0" r="r" b="b"/>
                <a:pathLst>
                  <a:path w="475" h="762">
                    <a:moveTo>
                      <a:pt x="44" y="0"/>
                    </a:moveTo>
                    <a:cubicBezTo>
                      <a:pt x="0" y="77"/>
                      <a:pt x="0" y="77"/>
                      <a:pt x="0" y="77"/>
                    </a:cubicBezTo>
                    <a:cubicBezTo>
                      <a:pt x="229" y="199"/>
                      <a:pt x="385" y="439"/>
                      <a:pt x="387" y="716"/>
                    </a:cubicBezTo>
                    <a:cubicBezTo>
                      <a:pt x="386" y="716"/>
                      <a:pt x="386" y="717"/>
                      <a:pt x="386" y="718"/>
                    </a:cubicBezTo>
                    <a:cubicBezTo>
                      <a:pt x="386" y="742"/>
                      <a:pt x="406" y="762"/>
                      <a:pt x="431" y="762"/>
                    </a:cubicBezTo>
                    <a:cubicBezTo>
                      <a:pt x="455" y="762"/>
                      <a:pt x="475" y="742"/>
                      <a:pt x="475" y="718"/>
                    </a:cubicBezTo>
                    <a:cubicBezTo>
                      <a:pt x="474" y="408"/>
                      <a:pt x="300" y="138"/>
                      <a:pt x="44" y="0"/>
                    </a:cubicBezTo>
                    <a:close/>
                  </a:path>
                </a:pathLst>
              </a:custGeom>
              <a:grpFill/>
              <a:ln>
                <a:noFill/>
              </a:ln>
            </p:spPr>
            <p:txBody>
              <a:bodyPr vert="horz" wrap="square" lIns="45714" tIns="22857" rIns="45714" bIns="22857"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D0D0D"/>
                  </a:solidFill>
                  <a:effectLst/>
                  <a:uLnTx/>
                  <a:uFillTx/>
                  <a:latin typeface="Century Gothic" panose="020B0502020202020204" pitchFamily="34" charset="0"/>
                  <a:ea typeface="+mn-ea"/>
                  <a:cs typeface="+mn-cs"/>
                </a:endParaRPr>
              </a:p>
            </p:txBody>
          </p:sp>
          <p:sp>
            <p:nvSpPr>
              <p:cNvPr id="54" name="Freeform 72">
                <a:extLst>
                  <a:ext uri="{FF2B5EF4-FFF2-40B4-BE49-F238E27FC236}">
                    <a16:creationId xmlns:a16="http://schemas.microsoft.com/office/drawing/2014/main" id="{26B144EE-A697-42CF-A562-427E99C52547}"/>
                  </a:ext>
                </a:extLst>
              </p:cNvPr>
              <p:cNvSpPr>
                <a:spLocks/>
              </p:cNvSpPr>
              <p:nvPr/>
            </p:nvSpPr>
            <p:spPr bwMode="auto">
              <a:xfrm>
                <a:off x="5021913" y="2729766"/>
                <a:ext cx="642807" cy="1105872"/>
              </a:xfrm>
              <a:custGeom>
                <a:avLst/>
                <a:gdLst>
                  <a:gd name="T0" fmla="*/ 427 w 427"/>
                  <a:gd name="T1" fmla="*/ 76 h 733"/>
                  <a:gd name="T2" fmla="*/ 383 w 427"/>
                  <a:gd name="T3" fmla="*/ 0 h 733"/>
                  <a:gd name="T4" fmla="*/ 0 w 427"/>
                  <a:gd name="T5" fmla="*/ 689 h 733"/>
                  <a:gd name="T6" fmla="*/ 45 w 427"/>
                  <a:gd name="T7" fmla="*/ 733 h 733"/>
                  <a:gd name="T8" fmla="*/ 89 w 427"/>
                  <a:gd name="T9" fmla="*/ 689 h 733"/>
                  <a:gd name="T10" fmla="*/ 89 w 427"/>
                  <a:gd name="T11" fmla="*/ 687 h 733"/>
                  <a:gd name="T12" fmla="*/ 427 w 427"/>
                  <a:gd name="T13" fmla="*/ 76 h 733"/>
                </a:gdLst>
                <a:ahLst/>
                <a:cxnLst>
                  <a:cxn ang="0">
                    <a:pos x="T0" y="T1"/>
                  </a:cxn>
                  <a:cxn ang="0">
                    <a:pos x="T2" y="T3"/>
                  </a:cxn>
                  <a:cxn ang="0">
                    <a:pos x="T4" y="T5"/>
                  </a:cxn>
                  <a:cxn ang="0">
                    <a:pos x="T6" y="T7"/>
                  </a:cxn>
                  <a:cxn ang="0">
                    <a:pos x="T8" y="T9"/>
                  </a:cxn>
                  <a:cxn ang="0">
                    <a:pos x="T10" y="T11"/>
                  </a:cxn>
                  <a:cxn ang="0">
                    <a:pos x="T12" y="T13"/>
                  </a:cxn>
                </a:cxnLst>
                <a:rect l="0" t="0" r="r" b="b"/>
                <a:pathLst>
                  <a:path w="427" h="733">
                    <a:moveTo>
                      <a:pt x="427" y="76"/>
                    </a:moveTo>
                    <a:cubicBezTo>
                      <a:pt x="383" y="0"/>
                      <a:pt x="383" y="0"/>
                      <a:pt x="383" y="0"/>
                    </a:cubicBezTo>
                    <a:cubicBezTo>
                      <a:pt x="154" y="144"/>
                      <a:pt x="1" y="399"/>
                      <a:pt x="0" y="689"/>
                    </a:cubicBezTo>
                    <a:cubicBezTo>
                      <a:pt x="0" y="713"/>
                      <a:pt x="20" y="733"/>
                      <a:pt x="45" y="733"/>
                    </a:cubicBezTo>
                    <a:cubicBezTo>
                      <a:pt x="69" y="733"/>
                      <a:pt x="89" y="713"/>
                      <a:pt x="89" y="689"/>
                    </a:cubicBezTo>
                    <a:cubicBezTo>
                      <a:pt x="89" y="688"/>
                      <a:pt x="89" y="687"/>
                      <a:pt x="89" y="687"/>
                    </a:cubicBezTo>
                    <a:cubicBezTo>
                      <a:pt x="90" y="430"/>
                      <a:pt x="225" y="205"/>
                      <a:pt x="427" y="76"/>
                    </a:cubicBezTo>
                    <a:close/>
                  </a:path>
                </a:pathLst>
              </a:custGeom>
              <a:grpFill/>
              <a:ln>
                <a:noFill/>
              </a:ln>
            </p:spPr>
            <p:txBody>
              <a:bodyPr vert="horz" wrap="square" lIns="45714" tIns="22857" rIns="45714" bIns="22857"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D0D0D"/>
                  </a:solidFill>
                  <a:effectLst/>
                  <a:uLnTx/>
                  <a:uFillTx/>
                  <a:latin typeface="Century Gothic" panose="020B0502020202020204" pitchFamily="34" charset="0"/>
                  <a:ea typeface="+mn-ea"/>
                  <a:cs typeface="+mn-cs"/>
                </a:endParaRPr>
              </a:p>
            </p:txBody>
          </p:sp>
        </p:grpSp>
      </p:grpSp>
      <p:sp>
        <p:nvSpPr>
          <p:cNvPr id="6" name="Rectangle 5"/>
          <p:cNvSpPr/>
          <p:nvPr/>
        </p:nvSpPr>
        <p:spPr>
          <a:xfrm>
            <a:off x="-4370" y="0"/>
            <a:ext cx="12192000" cy="6876774"/>
          </a:xfrm>
          <a:prstGeom prst="rect">
            <a:avLst/>
          </a:prstGeom>
          <a:blipFill dpi="0" rotWithShape="1">
            <a:blip r:embed="rId6">
              <a:alphaModFix amt="4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92608" lvl="1" algn="ctr"/>
            <a:r>
              <a:rPr lang="fr-FR" sz="7200" dirty="0">
                <a:solidFill>
                  <a:schemeClr val="accent1">
                    <a:lumMod val="50000"/>
                  </a:schemeClr>
                </a:solidFill>
                <a:latin typeface="Calisto MT" panose="02040603050505030304" pitchFamily="18" charset="0"/>
              </a:rPr>
              <a:t>Notion relative à la BI</a:t>
            </a:r>
          </a:p>
        </p:txBody>
      </p:sp>
    </p:spTree>
    <p:extLst>
      <p:ext uri="{BB962C8B-B14F-4D97-AF65-F5344CB8AC3E}">
        <p14:creationId xmlns:p14="http://schemas.microsoft.com/office/powerpoint/2010/main" val="2001587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199A118A-6376-43FA-BAE5-91B8FCB35B64}"/>
              </a:ext>
            </a:extLst>
          </p:cNvPr>
          <p:cNvSpPr/>
          <p:nvPr/>
        </p:nvSpPr>
        <p:spPr>
          <a:xfrm rot="6677788">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97" name="Freeform: Shape 96">
            <a:extLst>
              <a:ext uri="{FF2B5EF4-FFF2-40B4-BE49-F238E27FC236}">
                <a16:creationId xmlns:a16="http://schemas.microsoft.com/office/drawing/2014/main" id="{79D9621D-41B3-4456-A683-4B4417C89D2E}"/>
              </a:ext>
            </a:extLst>
          </p:cNvPr>
          <p:cNvSpPr/>
          <p:nvPr/>
        </p:nvSpPr>
        <p:spPr>
          <a:xfrm rot="16200000">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0" name="Rectangle: Rounded Corners 39">
            <a:extLst>
              <a:ext uri="{FF2B5EF4-FFF2-40B4-BE49-F238E27FC236}">
                <a16:creationId xmlns:a16="http://schemas.microsoft.com/office/drawing/2014/main" id="{8DA8B2C2-94AB-4BD4-BD81-F673933A9CD9}"/>
              </a:ext>
            </a:extLst>
          </p:cNvPr>
          <p:cNvSpPr/>
          <p:nvPr/>
        </p:nvSpPr>
        <p:spPr>
          <a:xfrm>
            <a:off x="-5718154" y="-18774"/>
            <a:ext cx="5684233" cy="6857999"/>
          </a:xfrm>
          <a:prstGeom prst="roundRect">
            <a:avLst>
              <a:gd name="adj" fmla="val 7477"/>
            </a:avLst>
          </a:prstGeom>
          <a:solidFill>
            <a:srgbClr val="007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9" name="Rectangle: Rounded Corners 58">
            <a:extLst>
              <a:ext uri="{FF2B5EF4-FFF2-40B4-BE49-F238E27FC236}">
                <a16:creationId xmlns:a16="http://schemas.microsoft.com/office/drawing/2014/main" id="{79F4FEB8-BF65-48F3-BF18-B6A27CE1265B}"/>
              </a:ext>
            </a:extLst>
          </p:cNvPr>
          <p:cNvSpPr/>
          <p:nvPr/>
        </p:nvSpPr>
        <p:spPr>
          <a:xfrm>
            <a:off x="15538249" y="0"/>
            <a:ext cx="8610600" cy="6857999"/>
          </a:xfrm>
          <a:prstGeom prst="roundRect">
            <a:avLst>
              <a:gd name="adj" fmla="val 10286"/>
            </a:avLst>
          </a:prstGeom>
          <a:solidFill>
            <a:srgbClr val="007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Titre 1">
            <a:extLst>
              <a:ext uri="{FF2B5EF4-FFF2-40B4-BE49-F238E27FC236}">
                <a16:creationId xmlns:a16="http://schemas.microsoft.com/office/drawing/2014/main" id="{79BEE2B9-78F2-B4AC-CA2E-38350C9ED07E}"/>
              </a:ext>
            </a:extLst>
          </p:cNvPr>
          <p:cNvSpPr txBox="1">
            <a:spLocks/>
          </p:cNvSpPr>
          <p:nvPr/>
        </p:nvSpPr>
        <p:spPr>
          <a:xfrm>
            <a:off x="1097280" y="286604"/>
            <a:ext cx="10058400" cy="8299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solidFill>
                  <a:schemeClr val="accent1">
                    <a:lumMod val="50000"/>
                  </a:schemeClr>
                </a:solidFill>
                <a:latin typeface="Arial" panose="020B0604020202020204" pitchFamily="34" charset="0"/>
                <a:cs typeface="Arial" panose="020B0604020202020204" pitchFamily="34" charset="0"/>
              </a:rPr>
              <a:t>Définition :</a:t>
            </a:r>
            <a:endParaRPr lang="fr-FR" dirty="0">
              <a:solidFill>
                <a:schemeClr val="accent1">
                  <a:lumMod val="50000"/>
                </a:schemeClr>
              </a:solidFill>
              <a:latin typeface="Arial" panose="020B0604020202020204" pitchFamily="34" charset="0"/>
              <a:cs typeface="Arial" panose="020B0604020202020204" pitchFamily="34" charset="0"/>
            </a:endParaRPr>
          </a:p>
        </p:txBody>
      </p:sp>
      <p:cxnSp>
        <p:nvCxnSpPr>
          <p:cNvPr id="6" name="Connecteur droit 5"/>
          <p:cNvCxnSpPr/>
          <p:nvPr/>
        </p:nvCxnSpPr>
        <p:spPr>
          <a:xfrm flipV="1">
            <a:off x="490888" y="1135781"/>
            <a:ext cx="10664792" cy="9625"/>
          </a:xfrm>
          <a:prstGeom prst="line">
            <a:avLst/>
          </a:prstGeom>
        </p:spPr>
        <p:style>
          <a:lnRef idx="1">
            <a:schemeClr val="accent1"/>
          </a:lnRef>
          <a:fillRef idx="0">
            <a:schemeClr val="accent1"/>
          </a:fillRef>
          <a:effectRef idx="0">
            <a:schemeClr val="accent1"/>
          </a:effectRef>
          <a:fontRef idx="minor">
            <a:schemeClr val="tx1"/>
          </a:fontRef>
        </p:style>
      </p:cxnSp>
      <p:sp>
        <p:nvSpPr>
          <p:cNvPr id="15" name="Espace réservé du contenu 2">
            <a:extLst>
              <a:ext uri="{FF2B5EF4-FFF2-40B4-BE49-F238E27FC236}">
                <a16:creationId xmlns:a16="http://schemas.microsoft.com/office/drawing/2014/main" id="{B0897969-5E94-CCB5-9666-3B4561C44A0E}"/>
              </a:ext>
            </a:extLst>
          </p:cNvPr>
          <p:cNvSpPr txBox="1">
            <a:spLocks/>
          </p:cNvSpPr>
          <p:nvPr/>
        </p:nvSpPr>
        <p:spPr>
          <a:xfrm>
            <a:off x="1097280" y="1845734"/>
            <a:ext cx="10058400" cy="40233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400" smtClean="0">
                <a:latin typeface="Cambria" panose="02040503050406030204" pitchFamily="18" charset="0"/>
                <a:ea typeface="Arial" panose="020B0604020202020204" pitchFamily="34" charset="0"/>
                <a:cs typeface="Arial" panose="020B0604020202020204" pitchFamily="34" charset="0"/>
              </a:rPr>
              <a:t>L’informatique décisionnelle, également Business Intelligence ou BI en anglais, désigne les moyens, les méthodes et les outils qui apportent des solutions en vue d’offrir une aide à la décision</a:t>
            </a:r>
          </a:p>
          <a:p>
            <a:r>
              <a:rPr lang="fr-FR" sz="2400" smtClean="0">
                <a:latin typeface="Cambria" panose="02040503050406030204" pitchFamily="18" charset="0"/>
                <a:ea typeface="Arial" panose="020B0604020202020204" pitchFamily="34" charset="0"/>
                <a:cs typeface="Arial" panose="020B0604020202020204" pitchFamily="34" charset="0"/>
              </a:rPr>
              <a:t>B.D		                                 BI                                                   Reports</a:t>
            </a:r>
            <a:endParaRPr lang="fr-FR" sz="2400" dirty="0">
              <a:latin typeface="Cambria" panose="02040503050406030204" pitchFamily="18" charset="0"/>
              <a:ea typeface="Arial" panose="020B0604020202020204" pitchFamily="34" charset="0"/>
              <a:cs typeface="Arial" panose="020B0604020202020204" pitchFamily="34" charset="0"/>
            </a:endParaRPr>
          </a:p>
        </p:txBody>
      </p:sp>
      <p:pic>
        <p:nvPicPr>
          <p:cNvPr id="16" name="Image 15">
            <a:extLst>
              <a:ext uri="{FF2B5EF4-FFF2-40B4-BE49-F238E27FC236}">
                <a16:creationId xmlns:a16="http://schemas.microsoft.com/office/drawing/2014/main" id="{31A41CF7-3ED9-F34C-01C5-646C8B3BF219}"/>
              </a:ext>
            </a:extLst>
          </p:cNvPr>
          <p:cNvPicPr>
            <a:picLocks noChangeAspect="1"/>
          </p:cNvPicPr>
          <p:nvPr/>
        </p:nvPicPr>
        <p:blipFill>
          <a:blip r:embed="rId6"/>
          <a:stretch>
            <a:fillRect/>
          </a:stretch>
        </p:blipFill>
        <p:spPr>
          <a:xfrm>
            <a:off x="1126198" y="3633576"/>
            <a:ext cx="1286526" cy="1598014"/>
          </a:xfrm>
          <a:prstGeom prst="rect">
            <a:avLst/>
          </a:prstGeom>
        </p:spPr>
      </p:pic>
      <p:pic>
        <p:nvPicPr>
          <p:cNvPr id="17" name="Image 16">
            <a:extLst>
              <a:ext uri="{FF2B5EF4-FFF2-40B4-BE49-F238E27FC236}">
                <a16:creationId xmlns:a16="http://schemas.microsoft.com/office/drawing/2014/main" id="{946DF972-B03D-64D0-ABF5-D17CE2CFFD76}"/>
              </a:ext>
            </a:extLst>
          </p:cNvPr>
          <p:cNvPicPr>
            <a:picLocks noChangeAspect="1"/>
          </p:cNvPicPr>
          <p:nvPr/>
        </p:nvPicPr>
        <p:blipFill>
          <a:blip r:embed="rId7"/>
          <a:stretch>
            <a:fillRect/>
          </a:stretch>
        </p:blipFill>
        <p:spPr>
          <a:xfrm>
            <a:off x="4928458" y="3775482"/>
            <a:ext cx="1286526" cy="1193809"/>
          </a:xfrm>
          <a:prstGeom prst="rect">
            <a:avLst/>
          </a:prstGeom>
        </p:spPr>
      </p:pic>
      <p:pic>
        <p:nvPicPr>
          <p:cNvPr id="18" name="Image 17">
            <a:extLst>
              <a:ext uri="{FF2B5EF4-FFF2-40B4-BE49-F238E27FC236}">
                <a16:creationId xmlns:a16="http://schemas.microsoft.com/office/drawing/2014/main" id="{C4F9150B-2396-6578-B92E-9EA779977DFD}"/>
              </a:ext>
            </a:extLst>
          </p:cNvPr>
          <p:cNvPicPr>
            <a:picLocks noChangeAspect="1"/>
          </p:cNvPicPr>
          <p:nvPr/>
        </p:nvPicPr>
        <p:blipFill>
          <a:blip r:embed="rId8"/>
          <a:stretch>
            <a:fillRect/>
          </a:stretch>
        </p:blipFill>
        <p:spPr>
          <a:xfrm>
            <a:off x="8730717" y="3679929"/>
            <a:ext cx="1279557" cy="1294002"/>
          </a:xfrm>
          <a:prstGeom prst="rect">
            <a:avLst/>
          </a:prstGeom>
        </p:spPr>
      </p:pic>
      <p:sp>
        <p:nvSpPr>
          <p:cNvPr id="19" name="Flèche : droite 15">
            <a:extLst>
              <a:ext uri="{FF2B5EF4-FFF2-40B4-BE49-F238E27FC236}">
                <a16:creationId xmlns:a16="http://schemas.microsoft.com/office/drawing/2014/main" id="{934FF3F3-B634-636E-2B68-E9441FD58C74}"/>
              </a:ext>
            </a:extLst>
          </p:cNvPr>
          <p:cNvSpPr/>
          <p:nvPr/>
        </p:nvSpPr>
        <p:spPr>
          <a:xfrm>
            <a:off x="2825905" y="4061990"/>
            <a:ext cx="1410011" cy="224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lèche : droite 16">
            <a:extLst>
              <a:ext uri="{FF2B5EF4-FFF2-40B4-BE49-F238E27FC236}">
                <a16:creationId xmlns:a16="http://schemas.microsoft.com/office/drawing/2014/main" id="{3B4850D3-50D2-2812-11C5-067376951205}"/>
              </a:ext>
            </a:extLst>
          </p:cNvPr>
          <p:cNvSpPr/>
          <p:nvPr/>
        </p:nvSpPr>
        <p:spPr>
          <a:xfrm>
            <a:off x="6713002" y="4061990"/>
            <a:ext cx="1159969" cy="224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52493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199A118A-6376-43FA-BAE5-91B8FCB35B64}"/>
              </a:ext>
            </a:extLst>
          </p:cNvPr>
          <p:cNvSpPr/>
          <p:nvPr/>
        </p:nvSpPr>
        <p:spPr>
          <a:xfrm rot="6677788">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97" name="Freeform: Shape 96">
            <a:extLst>
              <a:ext uri="{FF2B5EF4-FFF2-40B4-BE49-F238E27FC236}">
                <a16:creationId xmlns:a16="http://schemas.microsoft.com/office/drawing/2014/main" id="{79D9621D-41B3-4456-A683-4B4417C89D2E}"/>
              </a:ext>
            </a:extLst>
          </p:cNvPr>
          <p:cNvSpPr/>
          <p:nvPr/>
        </p:nvSpPr>
        <p:spPr>
          <a:xfrm rot="16200000">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0" name="Rectangle: Rounded Corners 39">
            <a:extLst>
              <a:ext uri="{FF2B5EF4-FFF2-40B4-BE49-F238E27FC236}">
                <a16:creationId xmlns:a16="http://schemas.microsoft.com/office/drawing/2014/main" id="{8DA8B2C2-94AB-4BD4-BD81-F673933A9CD9}"/>
              </a:ext>
            </a:extLst>
          </p:cNvPr>
          <p:cNvSpPr/>
          <p:nvPr/>
        </p:nvSpPr>
        <p:spPr>
          <a:xfrm>
            <a:off x="-5718154" y="-18774"/>
            <a:ext cx="5684233" cy="6857999"/>
          </a:xfrm>
          <a:prstGeom prst="roundRect">
            <a:avLst>
              <a:gd name="adj" fmla="val 7477"/>
            </a:avLst>
          </a:prstGeom>
          <a:solidFill>
            <a:srgbClr val="007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9" name="Rectangle: Rounded Corners 58">
            <a:extLst>
              <a:ext uri="{FF2B5EF4-FFF2-40B4-BE49-F238E27FC236}">
                <a16:creationId xmlns:a16="http://schemas.microsoft.com/office/drawing/2014/main" id="{79F4FEB8-BF65-48F3-BF18-B6A27CE1265B}"/>
              </a:ext>
            </a:extLst>
          </p:cNvPr>
          <p:cNvSpPr/>
          <p:nvPr/>
        </p:nvSpPr>
        <p:spPr>
          <a:xfrm>
            <a:off x="15538249" y="0"/>
            <a:ext cx="8610600" cy="6857999"/>
          </a:xfrm>
          <a:prstGeom prst="roundRect">
            <a:avLst>
              <a:gd name="adj" fmla="val 10286"/>
            </a:avLst>
          </a:prstGeom>
          <a:solidFill>
            <a:srgbClr val="007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Titre 1">
            <a:extLst>
              <a:ext uri="{FF2B5EF4-FFF2-40B4-BE49-F238E27FC236}">
                <a16:creationId xmlns:a16="http://schemas.microsoft.com/office/drawing/2014/main" id="{79BEE2B9-78F2-B4AC-CA2E-38350C9ED07E}"/>
              </a:ext>
            </a:extLst>
          </p:cNvPr>
          <p:cNvSpPr txBox="1">
            <a:spLocks/>
          </p:cNvSpPr>
          <p:nvPr/>
        </p:nvSpPr>
        <p:spPr>
          <a:xfrm>
            <a:off x="1097280" y="286604"/>
            <a:ext cx="10058400" cy="8299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smtClean="0">
                <a:solidFill>
                  <a:schemeClr val="accent1">
                    <a:lumMod val="50000"/>
                  </a:schemeClr>
                </a:solidFill>
                <a:latin typeface="Arial" panose="020B0604020202020204" pitchFamily="34" charset="0"/>
                <a:cs typeface="Arial" panose="020B0604020202020204" pitchFamily="34" charset="0"/>
              </a:rPr>
              <a:t>Domaine </a:t>
            </a:r>
            <a:r>
              <a:rPr lang="fr-FR" dirty="0">
                <a:solidFill>
                  <a:schemeClr val="accent1">
                    <a:lumMod val="50000"/>
                  </a:schemeClr>
                </a:solidFill>
                <a:latin typeface="Arial" panose="020B0604020202020204" pitchFamily="34" charset="0"/>
                <a:cs typeface="Arial" panose="020B0604020202020204" pitchFamily="34" charset="0"/>
              </a:rPr>
              <a:t>d’utilisation de la BI</a:t>
            </a:r>
            <a:r>
              <a:rPr lang="fr-FR" dirty="0" smtClean="0">
                <a:solidFill>
                  <a:schemeClr val="accent1">
                    <a:lumMod val="50000"/>
                  </a:schemeClr>
                </a:solidFill>
                <a:latin typeface="Arial" panose="020B0604020202020204" pitchFamily="34" charset="0"/>
                <a:cs typeface="Arial" panose="020B0604020202020204" pitchFamily="34" charset="0"/>
              </a:rPr>
              <a:t> :</a:t>
            </a:r>
            <a:endParaRPr lang="fr-FR" dirty="0">
              <a:solidFill>
                <a:schemeClr val="accent1">
                  <a:lumMod val="50000"/>
                </a:schemeClr>
              </a:solidFill>
              <a:latin typeface="Arial" panose="020B0604020202020204" pitchFamily="34" charset="0"/>
              <a:cs typeface="Arial" panose="020B0604020202020204" pitchFamily="34" charset="0"/>
            </a:endParaRPr>
          </a:p>
        </p:txBody>
      </p:sp>
      <p:cxnSp>
        <p:nvCxnSpPr>
          <p:cNvPr id="6" name="Connecteur droit 5"/>
          <p:cNvCxnSpPr/>
          <p:nvPr/>
        </p:nvCxnSpPr>
        <p:spPr>
          <a:xfrm flipV="1">
            <a:off x="490888" y="1135781"/>
            <a:ext cx="10664792" cy="9625"/>
          </a:xfrm>
          <a:prstGeom prst="line">
            <a:avLst/>
          </a:prstGeom>
        </p:spPr>
        <p:style>
          <a:lnRef idx="1">
            <a:schemeClr val="accent1"/>
          </a:lnRef>
          <a:fillRef idx="0">
            <a:schemeClr val="accent1"/>
          </a:fillRef>
          <a:effectRef idx="0">
            <a:schemeClr val="accent1"/>
          </a:effectRef>
          <a:fontRef idx="minor">
            <a:schemeClr val="tx1"/>
          </a:fontRef>
        </p:style>
      </p:cxnSp>
      <p:sp>
        <p:nvSpPr>
          <p:cNvPr id="14" name="Espace réservé du contenu 2">
            <a:extLst>
              <a:ext uri="{FF2B5EF4-FFF2-40B4-BE49-F238E27FC236}">
                <a16:creationId xmlns:a16="http://schemas.microsoft.com/office/drawing/2014/main" id="{F45EA257-E3CE-7E86-168F-C35B9DA38428}"/>
              </a:ext>
            </a:extLst>
          </p:cNvPr>
          <p:cNvSpPr txBox="1">
            <a:spLocks/>
          </p:cNvSpPr>
          <p:nvPr/>
        </p:nvSpPr>
        <p:spPr>
          <a:xfrm>
            <a:off x="856041" y="1874610"/>
            <a:ext cx="10058400" cy="4023360"/>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fr-FR" sz="2400" cap="all" dirty="0" smtClean="0">
                <a:solidFill>
                  <a:schemeClr val="accent1">
                    <a:lumMod val="75000"/>
                  </a:schemeClr>
                </a:solidFill>
                <a:latin typeface="Arial" panose="020B0604020202020204" pitchFamily="34" charset="0"/>
                <a:cs typeface="Arial" panose="020B0604020202020204" pitchFamily="34" charset="0"/>
              </a:rPr>
              <a:t>FINANCE - CONTRÔLE DE GESTION: </a:t>
            </a:r>
          </a:p>
          <a:p>
            <a:pPr marL="0" indent="0" fontAlgn="base">
              <a:buNone/>
            </a:pPr>
            <a:r>
              <a:rPr lang="fr-FR" sz="2100" dirty="0" smtClean="0"/>
              <a:t>Mesure des coûts, mesure des risques, suivi du chiffre d’affaires, gestion de la trésorerie, placements financiers, analyse de la rentabilité de l’entreprise.</a:t>
            </a:r>
          </a:p>
          <a:p>
            <a:pPr fontAlgn="base"/>
            <a:r>
              <a:rPr lang="fr-FR" sz="2400" cap="all" dirty="0" smtClean="0">
                <a:solidFill>
                  <a:schemeClr val="accent1">
                    <a:lumMod val="75000"/>
                  </a:schemeClr>
                </a:solidFill>
                <a:latin typeface="Arial" panose="020B0604020202020204" pitchFamily="34" charset="0"/>
                <a:cs typeface="Arial" panose="020B0604020202020204" pitchFamily="34" charset="0"/>
              </a:rPr>
              <a:t>MARKETING: </a:t>
            </a:r>
          </a:p>
          <a:p>
            <a:pPr marL="0" indent="0" fontAlgn="base">
              <a:buNone/>
            </a:pPr>
            <a:r>
              <a:rPr lang="fr-FR" sz="2100" dirty="0" smtClean="0"/>
              <a:t>Analyse multicanal, retour sur investissement d’une campagne, impact sur les ventes, études consommateurs</a:t>
            </a:r>
          </a:p>
          <a:p>
            <a:pPr fontAlgn="base"/>
            <a:r>
              <a:rPr lang="fr-FR" sz="2400" cap="all" dirty="0" smtClean="0">
                <a:solidFill>
                  <a:schemeClr val="accent1">
                    <a:lumMod val="75000"/>
                  </a:schemeClr>
                </a:solidFill>
                <a:latin typeface="Arial" panose="020B0604020202020204" pitchFamily="34" charset="0"/>
                <a:cs typeface="Arial" panose="020B0604020202020204" pitchFamily="34" charset="0"/>
              </a:rPr>
              <a:t>RESSOURCES HUMAINES: </a:t>
            </a:r>
          </a:p>
          <a:p>
            <a:pPr marL="0" indent="0" fontAlgn="base">
              <a:buNone/>
            </a:pPr>
            <a:r>
              <a:rPr lang="fr-FR" sz="2100" dirty="0" smtClean="0">
                <a:ea typeface="Open Sans" panose="020B0606030504020204" pitchFamily="34" charset="0"/>
                <a:cs typeface="Open Sans" panose="020B0606030504020204" pitchFamily="34" charset="0"/>
              </a:rPr>
              <a:t>Suivi des effectifs, coûts de recrutement, coûts et heures de formation, hausse des salaires, bonus sur l’année, masse salariale</a:t>
            </a:r>
          </a:p>
          <a:p>
            <a:pPr fontAlgn="base"/>
            <a:r>
              <a:rPr lang="fr-FR" sz="2400" cap="all" dirty="0" smtClean="0">
                <a:solidFill>
                  <a:schemeClr val="accent1">
                    <a:lumMod val="75000"/>
                  </a:schemeClr>
                </a:solidFill>
                <a:latin typeface="Arial" panose="020B0604020202020204" pitchFamily="34" charset="0"/>
                <a:cs typeface="Arial" panose="020B0604020202020204" pitchFamily="34" charset="0"/>
              </a:rPr>
              <a:t>COMMERCIAL - FORCE DE VENTE: </a:t>
            </a:r>
          </a:p>
          <a:p>
            <a:pPr marL="0" indent="0" fontAlgn="base">
              <a:buNone/>
            </a:pPr>
            <a:r>
              <a:rPr lang="fr-FR" sz="2100" dirty="0" smtClean="0">
                <a:ea typeface="Open Sans" panose="020B0606030504020204" pitchFamily="34" charset="0"/>
                <a:cs typeface="Open Sans" panose="020B0606030504020204" pitchFamily="34" charset="0"/>
              </a:rPr>
              <a:t>Suivi des objectifs et des actions, adapter la politique de prix, générer des prévisions de vente, détection de nouvelles opportunités</a:t>
            </a:r>
          </a:p>
          <a:p>
            <a:pPr fontAlgn="base"/>
            <a:r>
              <a:rPr lang="fr-FR" sz="2400" cap="all" dirty="0" smtClean="0">
                <a:solidFill>
                  <a:schemeClr val="accent1">
                    <a:lumMod val="75000"/>
                  </a:schemeClr>
                </a:solidFill>
                <a:latin typeface="Arial" panose="020B0604020202020204" pitchFamily="34" charset="0"/>
                <a:cs typeface="Arial" panose="020B0604020202020204" pitchFamily="34" charset="0"/>
              </a:rPr>
              <a:t>LOGISTIQUE: </a:t>
            </a:r>
          </a:p>
          <a:p>
            <a:pPr marL="0" indent="0" fontAlgn="base">
              <a:buNone/>
            </a:pPr>
            <a:r>
              <a:rPr lang="fr-FR" sz="2100" dirty="0" smtClean="0">
                <a:ea typeface="Open Sans" panose="020B0606030504020204" pitchFamily="34" charset="0"/>
                <a:cs typeface="Open Sans" panose="020B0606030504020204" pitchFamily="34" charset="0"/>
              </a:rPr>
              <a:t>Suivi des volumes, pilotage des entrepôts, optimisation des transports et des approvisionnements</a:t>
            </a:r>
          </a:p>
          <a:p>
            <a:pPr marL="0" indent="0" algn="just">
              <a:buNone/>
            </a:pPr>
            <a:r>
              <a:rPr lang="fr-FR" sz="1400" dirty="0" smtClean="0"/>
              <a:t/>
            </a:r>
            <a:br>
              <a:rPr lang="fr-FR" sz="1400" dirty="0" smtClean="0"/>
            </a:br>
            <a:endParaRPr lang="fr-FR" sz="1600" dirty="0" smtClean="0">
              <a:latin typeface="Open Sans" panose="020B0606030504020204" pitchFamily="34" charset="0"/>
            </a:endParaRPr>
          </a:p>
          <a:p>
            <a:endParaRPr lang="fr-FR" dirty="0"/>
          </a:p>
        </p:txBody>
      </p:sp>
    </p:spTree>
    <p:extLst>
      <p:ext uri="{BB962C8B-B14F-4D97-AF65-F5344CB8AC3E}">
        <p14:creationId xmlns:p14="http://schemas.microsoft.com/office/powerpoint/2010/main" val="453419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199A118A-6376-43FA-BAE5-91B8FCB35B64}"/>
              </a:ext>
            </a:extLst>
          </p:cNvPr>
          <p:cNvSpPr/>
          <p:nvPr/>
        </p:nvSpPr>
        <p:spPr>
          <a:xfrm rot="6677788">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97" name="Freeform: Shape 96">
            <a:extLst>
              <a:ext uri="{FF2B5EF4-FFF2-40B4-BE49-F238E27FC236}">
                <a16:creationId xmlns:a16="http://schemas.microsoft.com/office/drawing/2014/main" id="{79D9621D-41B3-4456-A683-4B4417C89D2E}"/>
              </a:ext>
            </a:extLst>
          </p:cNvPr>
          <p:cNvSpPr/>
          <p:nvPr/>
        </p:nvSpPr>
        <p:spPr>
          <a:xfrm rot="16200000">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0" name="Rectangle: Rounded Corners 39">
            <a:extLst>
              <a:ext uri="{FF2B5EF4-FFF2-40B4-BE49-F238E27FC236}">
                <a16:creationId xmlns:a16="http://schemas.microsoft.com/office/drawing/2014/main" id="{8DA8B2C2-94AB-4BD4-BD81-F673933A9CD9}"/>
              </a:ext>
            </a:extLst>
          </p:cNvPr>
          <p:cNvSpPr/>
          <p:nvPr/>
        </p:nvSpPr>
        <p:spPr>
          <a:xfrm>
            <a:off x="-5718154" y="-18774"/>
            <a:ext cx="5684233" cy="6857999"/>
          </a:xfrm>
          <a:prstGeom prst="roundRect">
            <a:avLst>
              <a:gd name="adj" fmla="val 7477"/>
            </a:avLst>
          </a:prstGeom>
          <a:solidFill>
            <a:srgbClr val="007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9" name="Rectangle: Rounded Corners 58">
            <a:extLst>
              <a:ext uri="{FF2B5EF4-FFF2-40B4-BE49-F238E27FC236}">
                <a16:creationId xmlns:a16="http://schemas.microsoft.com/office/drawing/2014/main" id="{79F4FEB8-BF65-48F3-BF18-B6A27CE1265B}"/>
              </a:ext>
            </a:extLst>
          </p:cNvPr>
          <p:cNvSpPr/>
          <p:nvPr/>
        </p:nvSpPr>
        <p:spPr>
          <a:xfrm>
            <a:off x="15538249" y="0"/>
            <a:ext cx="8610600" cy="6857999"/>
          </a:xfrm>
          <a:prstGeom prst="roundRect">
            <a:avLst>
              <a:gd name="adj" fmla="val 10286"/>
            </a:avLst>
          </a:prstGeom>
          <a:solidFill>
            <a:srgbClr val="007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Titre 1">
            <a:extLst>
              <a:ext uri="{FF2B5EF4-FFF2-40B4-BE49-F238E27FC236}">
                <a16:creationId xmlns:a16="http://schemas.microsoft.com/office/drawing/2014/main" id="{79BEE2B9-78F2-B4AC-CA2E-38350C9ED07E}"/>
              </a:ext>
            </a:extLst>
          </p:cNvPr>
          <p:cNvSpPr txBox="1">
            <a:spLocks/>
          </p:cNvSpPr>
          <p:nvPr/>
        </p:nvSpPr>
        <p:spPr>
          <a:xfrm>
            <a:off x="1097280" y="286604"/>
            <a:ext cx="10058400" cy="8299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chemeClr val="accent1">
                    <a:lumMod val="50000"/>
                  </a:schemeClr>
                </a:solidFill>
                <a:latin typeface="Arial" panose="020B0604020202020204" pitchFamily="34" charset="0"/>
                <a:cs typeface="Arial" panose="020B0604020202020204" pitchFamily="34" charset="0"/>
              </a:rPr>
              <a:t>Étapes de processus de la BI</a:t>
            </a:r>
          </a:p>
        </p:txBody>
      </p:sp>
      <p:cxnSp>
        <p:nvCxnSpPr>
          <p:cNvPr id="6" name="Connecteur droit 5"/>
          <p:cNvCxnSpPr/>
          <p:nvPr/>
        </p:nvCxnSpPr>
        <p:spPr>
          <a:xfrm flipV="1">
            <a:off x="490888" y="1135781"/>
            <a:ext cx="10664792" cy="9625"/>
          </a:xfrm>
          <a:prstGeom prst="line">
            <a:avLst/>
          </a:prstGeom>
        </p:spPr>
        <p:style>
          <a:lnRef idx="1">
            <a:schemeClr val="accent1"/>
          </a:lnRef>
          <a:fillRef idx="0">
            <a:schemeClr val="accent1"/>
          </a:fillRef>
          <a:effectRef idx="0">
            <a:schemeClr val="accent1"/>
          </a:effectRef>
          <a:fontRef idx="minor">
            <a:schemeClr val="tx1"/>
          </a:fontRef>
        </p:style>
      </p:cxnSp>
      <p:sp>
        <p:nvSpPr>
          <p:cNvPr id="14" name="Espace réservé du contenu 2">
            <a:extLst>
              <a:ext uri="{FF2B5EF4-FFF2-40B4-BE49-F238E27FC236}">
                <a16:creationId xmlns:a16="http://schemas.microsoft.com/office/drawing/2014/main" id="{F45EA257-E3CE-7E86-168F-C35B9DA38428}"/>
              </a:ext>
            </a:extLst>
          </p:cNvPr>
          <p:cNvSpPr txBox="1">
            <a:spLocks/>
          </p:cNvSpPr>
          <p:nvPr/>
        </p:nvSpPr>
        <p:spPr>
          <a:xfrm>
            <a:off x="856041" y="1874610"/>
            <a:ext cx="10058400" cy="8204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Font typeface="Wingdings" panose="05000000000000000000" pitchFamily="2" charset="2"/>
              <a:buChar char="Ø"/>
            </a:pPr>
            <a:r>
              <a:rPr lang="fr-FR" sz="2400" cap="all" dirty="0" smtClean="0">
                <a:solidFill>
                  <a:schemeClr val="accent1">
                    <a:lumMod val="75000"/>
                  </a:schemeClr>
                </a:solidFill>
                <a:latin typeface="Arial" panose="020B0604020202020204" pitchFamily="34" charset="0"/>
                <a:cs typeface="Arial" panose="020B0604020202020204" pitchFamily="34" charset="0"/>
              </a:rPr>
              <a:t>Phase d’alimentation: </a:t>
            </a:r>
          </a:p>
          <a:p>
            <a:pPr marL="0" indent="0">
              <a:buNone/>
            </a:pPr>
            <a:endParaRPr lang="fr-FR" dirty="0"/>
          </a:p>
        </p:txBody>
      </p:sp>
      <p:sp>
        <p:nvSpPr>
          <p:cNvPr id="10" name="Espace réservé du contenu 2">
            <a:extLst>
              <a:ext uri="{FF2B5EF4-FFF2-40B4-BE49-F238E27FC236}">
                <a16:creationId xmlns:a16="http://schemas.microsoft.com/office/drawing/2014/main" id="{F023D7AB-4B88-8737-8619-4ABD918851DA}"/>
              </a:ext>
            </a:extLst>
          </p:cNvPr>
          <p:cNvSpPr txBox="1">
            <a:spLocks/>
          </p:cNvSpPr>
          <p:nvPr/>
        </p:nvSpPr>
        <p:spPr>
          <a:xfrm>
            <a:off x="1097280" y="1845734"/>
            <a:ext cx="10058400" cy="40233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dirty="0" smtClean="0"/>
          </a:p>
          <a:p>
            <a:pPr marL="0" indent="0">
              <a:buNone/>
            </a:pPr>
            <a:endParaRPr lang="fr-FR" sz="2000" dirty="0" smtClean="0"/>
          </a:p>
          <a:p>
            <a:pPr marL="0" indent="0">
              <a:buNone/>
            </a:pPr>
            <a:endParaRPr lang="fr-FR" sz="2000" dirty="0" smtClean="0"/>
          </a:p>
          <a:p>
            <a:pPr marL="0" indent="0">
              <a:buNone/>
            </a:pPr>
            <a:endParaRPr lang="fr-FR" sz="2000" dirty="0" smtClean="0"/>
          </a:p>
          <a:p>
            <a:pPr marL="0" indent="0">
              <a:buNone/>
            </a:pPr>
            <a:r>
              <a:rPr lang="fr-FR" sz="2000" dirty="0" smtClean="0"/>
              <a:t>BASE DE DONNEES OPERATIONNEL                           ETL                                  DATA WAREHOUSE</a:t>
            </a:r>
            <a:endParaRPr lang="fr-FR" sz="2000" dirty="0"/>
          </a:p>
        </p:txBody>
      </p:sp>
      <p:sp>
        <p:nvSpPr>
          <p:cNvPr id="11" name="Flèche : droite 3">
            <a:extLst>
              <a:ext uri="{FF2B5EF4-FFF2-40B4-BE49-F238E27FC236}">
                <a16:creationId xmlns:a16="http://schemas.microsoft.com/office/drawing/2014/main" id="{3DE92C9C-E8CA-3F50-D2F4-A7D202195563}"/>
              </a:ext>
            </a:extLst>
          </p:cNvPr>
          <p:cNvSpPr/>
          <p:nvPr/>
        </p:nvSpPr>
        <p:spPr>
          <a:xfrm>
            <a:off x="5027903" y="3516406"/>
            <a:ext cx="950259" cy="174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lèche : droite 4">
            <a:extLst>
              <a:ext uri="{FF2B5EF4-FFF2-40B4-BE49-F238E27FC236}">
                <a16:creationId xmlns:a16="http://schemas.microsoft.com/office/drawing/2014/main" id="{8D2E7156-DA7A-0A5C-E29B-3D32437DB775}"/>
              </a:ext>
            </a:extLst>
          </p:cNvPr>
          <p:cNvSpPr/>
          <p:nvPr/>
        </p:nvSpPr>
        <p:spPr>
          <a:xfrm>
            <a:off x="7219187" y="3516406"/>
            <a:ext cx="950259" cy="174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01416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199A118A-6376-43FA-BAE5-91B8FCB35B64}"/>
              </a:ext>
            </a:extLst>
          </p:cNvPr>
          <p:cNvSpPr/>
          <p:nvPr/>
        </p:nvSpPr>
        <p:spPr>
          <a:xfrm rot="6677788">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97" name="Freeform: Shape 96">
            <a:extLst>
              <a:ext uri="{FF2B5EF4-FFF2-40B4-BE49-F238E27FC236}">
                <a16:creationId xmlns:a16="http://schemas.microsoft.com/office/drawing/2014/main" id="{79D9621D-41B3-4456-A683-4B4417C89D2E}"/>
              </a:ext>
            </a:extLst>
          </p:cNvPr>
          <p:cNvSpPr/>
          <p:nvPr/>
        </p:nvSpPr>
        <p:spPr>
          <a:xfrm rot="16200000">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0" name="Rectangle: Rounded Corners 39">
            <a:extLst>
              <a:ext uri="{FF2B5EF4-FFF2-40B4-BE49-F238E27FC236}">
                <a16:creationId xmlns:a16="http://schemas.microsoft.com/office/drawing/2014/main" id="{8DA8B2C2-94AB-4BD4-BD81-F673933A9CD9}"/>
              </a:ext>
            </a:extLst>
          </p:cNvPr>
          <p:cNvSpPr/>
          <p:nvPr/>
        </p:nvSpPr>
        <p:spPr>
          <a:xfrm>
            <a:off x="-5718154" y="-18774"/>
            <a:ext cx="5684233" cy="6857999"/>
          </a:xfrm>
          <a:prstGeom prst="roundRect">
            <a:avLst>
              <a:gd name="adj" fmla="val 7477"/>
            </a:avLst>
          </a:prstGeom>
          <a:solidFill>
            <a:srgbClr val="007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9" name="Rectangle: Rounded Corners 58">
            <a:extLst>
              <a:ext uri="{FF2B5EF4-FFF2-40B4-BE49-F238E27FC236}">
                <a16:creationId xmlns:a16="http://schemas.microsoft.com/office/drawing/2014/main" id="{79F4FEB8-BF65-48F3-BF18-B6A27CE1265B}"/>
              </a:ext>
            </a:extLst>
          </p:cNvPr>
          <p:cNvSpPr/>
          <p:nvPr/>
        </p:nvSpPr>
        <p:spPr>
          <a:xfrm>
            <a:off x="15538249" y="0"/>
            <a:ext cx="8610600" cy="6857999"/>
          </a:xfrm>
          <a:prstGeom prst="roundRect">
            <a:avLst>
              <a:gd name="adj" fmla="val 10286"/>
            </a:avLst>
          </a:prstGeom>
          <a:solidFill>
            <a:srgbClr val="007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Titre 1">
            <a:extLst>
              <a:ext uri="{FF2B5EF4-FFF2-40B4-BE49-F238E27FC236}">
                <a16:creationId xmlns:a16="http://schemas.microsoft.com/office/drawing/2014/main" id="{79BEE2B9-78F2-B4AC-CA2E-38350C9ED07E}"/>
              </a:ext>
            </a:extLst>
          </p:cNvPr>
          <p:cNvSpPr txBox="1">
            <a:spLocks/>
          </p:cNvSpPr>
          <p:nvPr/>
        </p:nvSpPr>
        <p:spPr>
          <a:xfrm>
            <a:off x="1097280" y="286604"/>
            <a:ext cx="10058400" cy="8299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chemeClr val="accent1">
                    <a:lumMod val="50000"/>
                  </a:schemeClr>
                </a:solidFill>
                <a:latin typeface="Arial" panose="020B0604020202020204" pitchFamily="34" charset="0"/>
                <a:cs typeface="Arial" panose="020B0604020202020204" pitchFamily="34" charset="0"/>
              </a:rPr>
              <a:t>Étapes de processus de la BI</a:t>
            </a:r>
          </a:p>
        </p:txBody>
      </p:sp>
      <p:cxnSp>
        <p:nvCxnSpPr>
          <p:cNvPr id="6" name="Connecteur droit 5"/>
          <p:cNvCxnSpPr/>
          <p:nvPr/>
        </p:nvCxnSpPr>
        <p:spPr>
          <a:xfrm flipV="1">
            <a:off x="490888" y="1135781"/>
            <a:ext cx="10664792" cy="9625"/>
          </a:xfrm>
          <a:prstGeom prst="line">
            <a:avLst/>
          </a:prstGeom>
        </p:spPr>
        <p:style>
          <a:lnRef idx="1">
            <a:schemeClr val="accent1"/>
          </a:lnRef>
          <a:fillRef idx="0">
            <a:schemeClr val="accent1"/>
          </a:fillRef>
          <a:effectRef idx="0">
            <a:schemeClr val="accent1"/>
          </a:effectRef>
          <a:fontRef idx="minor">
            <a:schemeClr val="tx1"/>
          </a:fontRef>
        </p:style>
      </p:cxnSp>
      <p:sp>
        <p:nvSpPr>
          <p:cNvPr id="14" name="Espace réservé du contenu 2">
            <a:extLst>
              <a:ext uri="{FF2B5EF4-FFF2-40B4-BE49-F238E27FC236}">
                <a16:creationId xmlns:a16="http://schemas.microsoft.com/office/drawing/2014/main" id="{F45EA257-E3CE-7E86-168F-C35B9DA38428}"/>
              </a:ext>
            </a:extLst>
          </p:cNvPr>
          <p:cNvSpPr txBox="1">
            <a:spLocks/>
          </p:cNvSpPr>
          <p:nvPr/>
        </p:nvSpPr>
        <p:spPr>
          <a:xfrm>
            <a:off x="856041" y="1874610"/>
            <a:ext cx="10058400" cy="8204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Font typeface="Wingdings" panose="05000000000000000000" pitchFamily="2" charset="2"/>
              <a:buChar char="Ø"/>
            </a:pPr>
            <a:r>
              <a:rPr lang="fr-FR" sz="2400" cap="all" dirty="0" smtClean="0">
                <a:solidFill>
                  <a:schemeClr val="accent1">
                    <a:lumMod val="75000"/>
                  </a:schemeClr>
                </a:solidFill>
                <a:latin typeface="Arial" panose="020B0604020202020204" pitchFamily="34" charset="0"/>
                <a:cs typeface="Arial" panose="020B0604020202020204" pitchFamily="34" charset="0"/>
              </a:rPr>
              <a:t>Phase de d’intégration: </a:t>
            </a:r>
          </a:p>
          <a:p>
            <a:pPr marL="0" indent="0">
              <a:buNone/>
            </a:pPr>
            <a:endParaRPr lang="fr-FR" dirty="0"/>
          </a:p>
        </p:txBody>
      </p:sp>
      <p:sp>
        <p:nvSpPr>
          <p:cNvPr id="15" name="Espace réservé du contenu 2">
            <a:extLst>
              <a:ext uri="{FF2B5EF4-FFF2-40B4-BE49-F238E27FC236}">
                <a16:creationId xmlns:a16="http://schemas.microsoft.com/office/drawing/2014/main" id="{C4260F88-4168-5C2F-2E15-AFCF01666A8F}"/>
              </a:ext>
            </a:extLst>
          </p:cNvPr>
          <p:cNvSpPr txBox="1">
            <a:spLocks/>
          </p:cNvSpPr>
          <p:nvPr/>
        </p:nvSpPr>
        <p:spPr>
          <a:xfrm>
            <a:off x="1097280" y="2294468"/>
            <a:ext cx="10058400" cy="31740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smtClean="0"/>
          </a:p>
          <a:p>
            <a:endParaRPr lang="fr-FR" dirty="0" smtClean="0"/>
          </a:p>
          <a:p>
            <a:endParaRPr lang="fr-FR" dirty="0" smtClean="0"/>
          </a:p>
          <a:p>
            <a:pPr marL="0" indent="0">
              <a:buNone/>
            </a:pPr>
            <a:r>
              <a:rPr lang="fr-FR" dirty="0" smtClean="0"/>
              <a:t>                 </a:t>
            </a:r>
            <a:r>
              <a:rPr lang="fr-FR" sz="4400" dirty="0" smtClean="0"/>
              <a:t>ETL</a:t>
            </a:r>
            <a:r>
              <a:rPr lang="fr-FR" sz="3200" dirty="0" smtClean="0"/>
              <a:t>                                   </a:t>
            </a:r>
            <a:r>
              <a:rPr lang="fr-FR" sz="4000" dirty="0" smtClean="0"/>
              <a:t>DATAWAREHOUSE</a:t>
            </a:r>
            <a:endParaRPr lang="fr-FR" sz="4000" dirty="0"/>
          </a:p>
        </p:txBody>
      </p:sp>
      <p:sp>
        <p:nvSpPr>
          <p:cNvPr id="16" name="Flèche : droite 3">
            <a:extLst>
              <a:ext uri="{FF2B5EF4-FFF2-40B4-BE49-F238E27FC236}">
                <a16:creationId xmlns:a16="http://schemas.microsoft.com/office/drawing/2014/main" id="{44B44139-61FE-8A01-7BEB-C2944DD8F1F0}"/>
              </a:ext>
            </a:extLst>
          </p:cNvPr>
          <p:cNvSpPr/>
          <p:nvPr/>
        </p:nvSpPr>
        <p:spPr>
          <a:xfrm>
            <a:off x="3699791" y="4518417"/>
            <a:ext cx="2707341" cy="200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 gauche 4">
            <a:extLst>
              <a:ext uri="{FF2B5EF4-FFF2-40B4-BE49-F238E27FC236}">
                <a16:creationId xmlns:a16="http://schemas.microsoft.com/office/drawing/2014/main" id="{3390F768-721B-FB6E-55D1-8DF2503DB6C6}"/>
              </a:ext>
            </a:extLst>
          </p:cNvPr>
          <p:cNvSpPr/>
          <p:nvPr/>
        </p:nvSpPr>
        <p:spPr>
          <a:xfrm>
            <a:off x="3699791" y="3657578"/>
            <a:ext cx="2572870" cy="2225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7848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3F7"/>
        </a:solidFill>
        <a:effectLst/>
      </p:bgPr>
    </p:bg>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199A118A-6376-43FA-BAE5-91B8FCB35B64}"/>
              </a:ext>
            </a:extLst>
          </p:cNvPr>
          <p:cNvSpPr/>
          <p:nvPr/>
        </p:nvSpPr>
        <p:spPr>
          <a:xfrm rot="6677788">
            <a:off x="7560188" y="2525405"/>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dirty="0"/>
          </a:p>
        </p:txBody>
      </p:sp>
      <p:sp>
        <p:nvSpPr>
          <p:cNvPr id="97" name="Freeform: Shape 96">
            <a:extLst>
              <a:ext uri="{FF2B5EF4-FFF2-40B4-BE49-F238E27FC236}">
                <a16:creationId xmlns:a16="http://schemas.microsoft.com/office/drawing/2014/main" id="{79D9621D-41B3-4456-A683-4B4417C89D2E}"/>
              </a:ext>
            </a:extLst>
          </p:cNvPr>
          <p:cNvSpPr/>
          <p:nvPr/>
        </p:nvSpPr>
        <p:spPr>
          <a:xfrm rot="16200000">
            <a:off x="-6092265" y="-4503023"/>
            <a:ext cx="9192266" cy="8311449"/>
          </a:xfrm>
          <a:custGeom>
            <a:avLst/>
            <a:gdLst>
              <a:gd name="connsiteX0" fmla="*/ 1651467 w 9192266"/>
              <a:gd name="connsiteY0" fmla="*/ 422092 h 8311449"/>
              <a:gd name="connsiteX1" fmla="*/ 403301 w 9192266"/>
              <a:gd name="connsiteY1" fmla="*/ 1670258 h 8311449"/>
              <a:gd name="connsiteX2" fmla="*/ 403301 w 9192266"/>
              <a:gd name="connsiteY2" fmla="*/ 6662772 h 8311449"/>
              <a:gd name="connsiteX3" fmla="*/ 1651467 w 9192266"/>
              <a:gd name="connsiteY3" fmla="*/ 7910938 h 8311449"/>
              <a:gd name="connsiteX4" fmla="*/ 7630496 w 9192266"/>
              <a:gd name="connsiteY4" fmla="*/ 7910938 h 8311449"/>
              <a:gd name="connsiteX5" fmla="*/ 8878662 w 9192266"/>
              <a:gd name="connsiteY5" fmla="*/ 6662772 h 8311449"/>
              <a:gd name="connsiteX6" fmla="*/ 8878662 w 9192266"/>
              <a:gd name="connsiteY6" fmla="*/ 1670258 h 8311449"/>
              <a:gd name="connsiteX7" fmla="*/ 7630496 w 9192266"/>
              <a:gd name="connsiteY7" fmla="*/ 422092 h 8311449"/>
              <a:gd name="connsiteX8" fmla="*/ 1385269 w 9192266"/>
              <a:gd name="connsiteY8" fmla="*/ 0 h 8311449"/>
              <a:gd name="connsiteX9" fmla="*/ 7806997 w 9192266"/>
              <a:gd name="connsiteY9" fmla="*/ 0 h 8311449"/>
              <a:gd name="connsiteX10" fmla="*/ 9192266 w 9192266"/>
              <a:gd name="connsiteY10" fmla="*/ 1385269 h 8311449"/>
              <a:gd name="connsiteX11" fmla="*/ 9192266 w 9192266"/>
              <a:gd name="connsiteY11" fmla="*/ 6926180 h 8311449"/>
              <a:gd name="connsiteX12" fmla="*/ 7806997 w 9192266"/>
              <a:gd name="connsiteY12" fmla="*/ 8311449 h 8311449"/>
              <a:gd name="connsiteX13" fmla="*/ 1385269 w 9192266"/>
              <a:gd name="connsiteY13" fmla="*/ 8311449 h 8311449"/>
              <a:gd name="connsiteX14" fmla="*/ 0 w 9192266"/>
              <a:gd name="connsiteY14" fmla="*/ 6926180 h 8311449"/>
              <a:gd name="connsiteX15" fmla="*/ 0 w 9192266"/>
              <a:gd name="connsiteY15" fmla="*/ 1385269 h 8311449"/>
              <a:gd name="connsiteX16" fmla="*/ 1385269 w 9192266"/>
              <a:gd name="connsiteY16" fmla="*/ 0 h 831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2266" h="8311449">
                <a:moveTo>
                  <a:pt x="1651467" y="422092"/>
                </a:moveTo>
                <a:cubicBezTo>
                  <a:pt x="962124" y="422092"/>
                  <a:pt x="403301" y="980915"/>
                  <a:pt x="403301" y="1670258"/>
                </a:cubicBezTo>
                <a:lnTo>
                  <a:pt x="403301" y="6662772"/>
                </a:lnTo>
                <a:cubicBezTo>
                  <a:pt x="403301" y="7352115"/>
                  <a:pt x="962124" y="7910938"/>
                  <a:pt x="1651467" y="7910938"/>
                </a:cubicBezTo>
                <a:lnTo>
                  <a:pt x="7630496" y="7910938"/>
                </a:lnTo>
                <a:cubicBezTo>
                  <a:pt x="8319839" y="7910938"/>
                  <a:pt x="8878662" y="7352115"/>
                  <a:pt x="8878662" y="6662772"/>
                </a:cubicBezTo>
                <a:lnTo>
                  <a:pt x="8878662" y="1670258"/>
                </a:lnTo>
                <a:cubicBezTo>
                  <a:pt x="8878662" y="980915"/>
                  <a:pt x="8319839" y="422092"/>
                  <a:pt x="7630496" y="422092"/>
                </a:cubicBezTo>
                <a:close/>
                <a:moveTo>
                  <a:pt x="1385269" y="0"/>
                </a:moveTo>
                <a:lnTo>
                  <a:pt x="7806997" y="0"/>
                </a:lnTo>
                <a:cubicBezTo>
                  <a:pt x="8572060" y="0"/>
                  <a:pt x="9192266" y="620206"/>
                  <a:pt x="9192266" y="1385269"/>
                </a:cubicBezTo>
                <a:lnTo>
                  <a:pt x="9192266" y="6926180"/>
                </a:lnTo>
                <a:cubicBezTo>
                  <a:pt x="9192266" y="7691243"/>
                  <a:pt x="8572060" y="8311449"/>
                  <a:pt x="7806997" y="8311449"/>
                </a:cubicBezTo>
                <a:lnTo>
                  <a:pt x="1385269" y="8311449"/>
                </a:lnTo>
                <a:cubicBezTo>
                  <a:pt x="620206" y="8311449"/>
                  <a:pt x="0" y="7691243"/>
                  <a:pt x="0" y="6926180"/>
                </a:cubicBezTo>
                <a:lnTo>
                  <a:pt x="0" y="1385269"/>
                </a:lnTo>
                <a:cubicBezTo>
                  <a:pt x="0" y="620206"/>
                  <a:pt x="620206" y="0"/>
                  <a:pt x="1385269" y="0"/>
                </a:cubicBezTo>
                <a:close/>
              </a:path>
            </a:pathLst>
          </a:custGeom>
          <a:blipFill dpi="0" rotWithShape="1">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MY"/>
          </a:p>
        </p:txBody>
      </p:sp>
      <p:sp>
        <p:nvSpPr>
          <p:cNvPr id="40" name="Rectangle: Rounded Corners 39">
            <a:extLst>
              <a:ext uri="{FF2B5EF4-FFF2-40B4-BE49-F238E27FC236}">
                <a16:creationId xmlns:a16="http://schemas.microsoft.com/office/drawing/2014/main" id="{8DA8B2C2-94AB-4BD4-BD81-F673933A9CD9}"/>
              </a:ext>
            </a:extLst>
          </p:cNvPr>
          <p:cNvSpPr/>
          <p:nvPr/>
        </p:nvSpPr>
        <p:spPr>
          <a:xfrm>
            <a:off x="-5718154" y="-18774"/>
            <a:ext cx="5684233" cy="6857999"/>
          </a:xfrm>
          <a:prstGeom prst="roundRect">
            <a:avLst>
              <a:gd name="adj" fmla="val 7477"/>
            </a:avLst>
          </a:prstGeom>
          <a:solidFill>
            <a:srgbClr val="007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9" name="Rectangle: Rounded Corners 58">
            <a:extLst>
              <a:ext uri="{FF2B5EF4-FFF2-40B4-BE49-F238E27FC236}">
                <a16:creationId xmlns:a16="http://schemas.microsoft.com/office/drawing/2014/main" id="{79F4FEB8-BF65-48F3-BF18-B6A27CE1265B}"/>
              </a:ext>
            </a:extLst>
          </p:cNvPr>
          <p:cNvSpPr/>
          <p:nvPr/>
        </p:nvSpPr>
        <p:spPr>
          <a:xfrm>
            <a:off x="15538249" y="0"/>
            <a:ext cx="8610600" cy="6857999"/>
          </a:xfrm>
          <a:prstGeom prst="roundRect">
            <a:avLst>
              <a:gd name="adj" fmla="val 10286"/>
            </a:avLst>
          </a:prstGeom>
          <a:solidFill>
            <a:srgbClr val="007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Titre 1">
            <a:extLst>
              <a:ext uri="{FF2B5EF4-FFF2-40B4-BE49-F238E27FC236}">
                <a16:creationId xmlns:a16="http://schemas.microsoft.com/office/drawing/2014/main" id="{79BEE2B9-78F2-B4AC-CA2E-38350C9ED07E}"/>
              </a:ext>
            </a:extLst>
          </p:cNvPr>
          <p:cNvSpPr txBox="1">
            <a:spLocks/>
          </p:cNvSpPr>
          <p:nvPr/>
        </p:nvSpPr>
        <p:spPr>
          <a:xfrm>
            <a:off x="1097280" y="286604"/>
            <a:ext cx="10058400" cy="8299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dirty="0">
                <a:solidFill>
                  <a:schemeClr val="accent1">
                    <a:lumMod val="50000"/>
                  </a:schemeClr>
                </a:solidFill>
                <a:latin typeface="Arial" panose="020B0604020202020204" pitchFamily="34" charset="0"/>
                <a:cs typeface="Arial" panose="020B0604020202020204" pitchFamily="34" charset="0"/>
              </a:rPr>
              <a:t>Étapes de processus de la BI</a:t>
            </a:r>
          </a:p>
        </p:txBody>
      </p:sp>
      <p:cxnSp>
        <p:nvCxnSpPr>
          <p:cNvPr id="6" name="Connecteur droit 5"/>
          <p:cNvCxnSpPr/>
          <p:nvPr/>
        </p:nvCxnSpPr>
        <p:spPr>
          <a:xfrm flipV="1">
            <a:off x="490888" y="1135781"/>
            <a:ext cx="10664792" cy="9625"/>
          </a:xfrm>
          <a:prstGeom prst="line">
            <a:avLst/>
          </a:prstGeom>
        </p:spPr>
        <p:style>
          <a:lnRef idx="1">
            <a:schemeClr val="accent1"/>
          </a:lnRef>
          <a:fillRef idx="0">
            <a:schemeClr val="accent1"/>
          </a:fillRef>
          <a:effectRef idx="0">
            <a:schemeClr val="accent1"/>
          </a:effectRef>
          <a:fontRef idx="minor">
            <a:schemeClr val="tx1"/>
          </a:fontRef>
        </p:style>
      </p:cxnSp>
      <p:sp>
        <p:nvSpPr>
          <p:cNvPr id="14" name="Espace réservé du contenu 2">
            <a:extLst>
              <a:ext uri="{FF2B5EF4-FFF2-40B4-BE49-F238E27FC236}">
                <a16:creationId xmlns:a16="http://schemas.microsoft.com/office/drawing/2014/main" id="{F45EA257-E3CE-7E86-168F-C35B9DA38428}"/>
              </a:ext>
            </a:extLst>
          </p:cNvPr>
          <p:cNvSpPr txBox="1">
            <a:spLocks/>
          </p:cNvSpPr>
          <p:nvPr/>
        </p:nvSpPr>
        <p:spPr>
          <a:xfrm>
            <a:off x="856041" y="1874610"/>
            <a:ext cx="10058400" cy="8204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Font typeface="Wingdings" panose="05000000000000000000" pitchFamily="2" charset="2"/>
              <a:buChar char="Ø"/>
            </a:pPr>
            <a:r>
              <a:rPr lang="fr-FR" sz="2400" cap="all" dirty="0" smtClean="0">
                <a:solidFill>
                  <a:schemeClr val="accent1">
                    <a:lumMod val="75000"/>
                  </a:schemeClr>
                </a:solidFill>
                <a:latin typeface="Arial" panose="020B0604020202020204" pitchFamily="34" charset="0"/>
                <a:cs typeface="Arial" panose="020B0604020202020204" pitchFamily="34" charset="0"/>
              </a:rPr>
              <a:t>Phase de distribution: </a:t>
            </a:r>
          </a:p>
          <a:p>
            <a:pPr marL="0" indent="0">
              <a:buNone/>
            </a:pPr>
            <a:endParaRPr lang="fr-FR" dirty="0"/>
          </a:p>
        </p:txBody>
      </p:sp>
      <p:sp>
        <p:nvSpPr>
          <p:cNvPr id="18" name="Espace réservé du contenu 2">
            <a:extLst>
              <a:ext uri="{FF2B5EF4-FFF2-40B4-BE49-F238E27FC236}">
                <a16:creationId xmlns:a16="http://schemas.microsoft.com/office/drawing/2014/main" id="{151AFA31-F78F-9D6F-E147-B72174AAD72A}"/>
              </a:ext>
            </a:extLst>
          </p:cNvPr>
          <p:cNvSpPr txBox="1">
            <a:spLocks/>
          </p:cNvSpPr>
          <p:nvPr/>
        </p:nvSpPr>
        <p:spPr>
          <a:xfrm>
            <a:off x="327259" y="1874610"/>
            <a:ext cx="10828421" cy="39944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dirty="0" smtClean="0"/>
          </a:p>
          <a:p>
            <a:pPr marL="0" indent="0">
              <a:buNone/>
            </a:pPr>
            <a:endParaRPr lang="fr-FR" dirty="0" smtClean="0"/>
          </a:p>
          <a:p>
            <a:pPr marL="0" indent="0">
              <a:buNone/>
            </a:pPr>
            <a:r>
              <a:rPr lang="fr-FR" dirty="0" smtClean="0"/>
              <a:t>                                                                                                               </a:t>
            </a:r>
            <a:r>
              <a:rPr lang="fr-FR" sz="2000" dirty="0" smtClean="0"/>
              <a:t>Cube</a:t>
            </a:r>
            <a:r>
              <a:rPr lang="fr-FR" dirty="0" smtClean="0"/>
              <a:t>                                               </a:t>
            </a:r>
            <a:endParaRPr lang="fr-FR" sz="1600" dirty="0" smtClean="0"/>
          </a:p>
          <a:p>
            <a:pPr marL="0" indent="0">
              <a:buNone/>
            </a:pPr>
            <a:r>
              <a:rPr lang="fr-FR" sz="2000" dirty="0" smtClean="0"/>
              <a:t>BASE DE DONNEES OPERTAIONNELLE                   ETL                 DATAWAREHOUSE  </a:t>
            </a:r>
          </a:p>
          <a:p>
            <a:pPr marL="0" indent="0">
              <a:buNone/>
            </a:pPr>
            <a:r>
              <a:rPr lang="fr-FR" sz="2000" dirty="0" smtClean="0"/>
              <a:t>                                                                                                                                                          DATAMART    </a:t>
            </a:r>
            <a:endParaRPr lang="fr-FR" sz="2000" dirty="0"/>
          </a:p>
        </p:txBody>
      </p:sp>
      <p:cxnSp>
        <p:nvCxnSpPr>
          <p:cNvPr id="19" name="Connecteur droit avec flèche 18">
            <a:extLst>
              <a:ext uri="{FF2B5EF4-FFF2-40B4-BE49-F238E27FC236}">
                <a16:creationId xmlns:a16="http://schemas.microsoft.com/office/drawing/2014/main" id="{93B8C27B-0BB9-11DD-24FC-C743B72096C3}"/>
              </a:ext>
            </a:extLst>
          </p:cNvPr>
          <p:cNvCxnSpPr/>
          <p:nvPr/>
        </p:nvCxnSpPr>
        <p:spPr>
          <a:xfrm>
            <a:off x="4414351" y="3575502"/>
            <a:ext cx="80103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Connecteur droit avec flèche 19">
            <a:extLst>
              <a:ext uri="{FF2B5EF4-FFF2-40B4-BE49-F238E27FC236}">
                <a16:creationId xmlns:a16="http://schemas.microsoft.com/office/drawing/2014/main" id="{D8A023BF-6CE5-4253-E628-2D927475A6C0}"/>
              </a:ext>
            </a:extLst>
          </p:cNvPr>
          <p:cNvCxnSpPr/>
          <p:nvPr/>
        </p:nvCxnSpPr>
        <p:spPr>
          <a:xfrm>
            <a:off x="5823706" y="3575502"/>
            <a:ext cx="79138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Connecteur droit avec flèche 20">
            <a:extLst>
              <a:ext uri="{FF2B5EF4-FFF2-40B4-BE49-F238E27FC236}">
                <a16:creationId xmlns:a16="http://schemas.microsoft.com/office/drawing/2014/main" id="{69C743E0-FE27-674F-C60A-52AA2DCBE571}"/>
              </a:ext>
            </a:extLst>
          </p:cNvPr>
          <p:cNvCxnSpPr/>
          <p:nvPr/>
        </p:nvCxnSpPr>
        <p:spPr>
          <a:xfrm flipV="1">
            <a:off x="8642710" y="3104401"/>
            <a:ext cx="645458" cy="36755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2" name="Connecteur droit avec flèche 21">
            <a:extLst>
              <a:ext uri="{FF2B5EF4-FFF2-40B4-BE49-F238E27FC236}">
                <a16:creationId xmlns:a16="http://schemas.microsoft.com/office/drawing/2014/main" id="{A406FE86-3562-4AF1-8503-65128C0E83E4}"/>
              </a:ext>
            </a:extLst>
          </p:cNvPr>
          <p:cNvCxnSpPr/>
          <p:nvPr/>
        </p:nvCxnSpPr>
        <p:spPr>
          <a:xfrm>
            <a:off x="8642710" y="3619002"/>
            <a:ext cx="493059" cy="4258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08618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Object"/>
      </p:transition>
    </mc:Choice>
    <mc:Fallback xmlns="">
      <p:transition spd="slow" advTm="10">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2">
      <a:dk1>
        <a:srgbClr val="000000"/>
      </a:dk1>
      <a:lt1>
        <a:srgbClr val="FFFFFF"/>
      </a:lt1>
      <a:dk2>
        <a:srgbClr val="44546A"/>
      </a:dk2>
      <a:lt2>
        <a:srgbClr val="E7E6E6"/>
      </a:lt2>
      <a:accent1>
        <a:srgbClr val="0071FF"/>
      </a:accent1>
      <a:accent2>
        <a:srgbClr val="5348E6"/>
      </a:accent2>
      <a:accent3>
        <a:srgbClr val="7E7F7E"/>
      </a:accent3>
      <a:accent4>
        <a:srgbClr val="BFBEC1"/>
      </a:accent4>
      <a:accent5>
        <a:srgbClr val="03C591"/>
      </a:accent5>
      <a:accent6>
        <a:srgbClr val="16BABA"/>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19253</TotalTime>
  <Words>1145</Words>
  <Application>Microsoft Office PowerPoint</Application>
  <PresentationFormat>Grand écran</PresentationFormat>
  <Paragraphs>161</Paragraphs>
  <Slides>28</Slides>
  <Notes>9</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28</vt:i4>
      </vt:variant>
    </vt:vector>
  </HeadingPairs>
  <TitlesOfParts>
    <vt:vector size="42" baseType="lpstr">
      <vt:lpstr>Arial</vt:lpstr>
      <vt:lpstr>Calibri</vt:lpstr>
      <vt:lpstr>Calibri Light</vt:lpstr>
      <vt:lpstr>Calisto MT</vt:lpstr>
      <vt:lpstr>Cambria</vt:lpstr>
      <vt:lpstr>Century</vt:lpstr>
      <vt:lpstr>Century Gothic</vt:lpstr>
      <vt:lpstr>Lato</vt:lpstr>
      <vt:lpstr>Noto Sans JP Light</vt:lpstr>
      <vt:lpstr>Open Sans</vt:lpstr>
      <vt:lpstr>Segoe UI</vt:lpstr>
      <vt:lpstr>Swis721_Lt_BT_Light</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Manager>You Exec (https://youexec.com/resources)</Manager>
  <Company>You Exec (https://youexec.com/resources)</Company>
  <LinksUpToDate>false</LinksUpToDate>
  <SharedDoc>false</SharedDoc>
  <HyperlinkBase>You Exec (https://youexec.com/resources)</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Ultimate Pitch Deck (Part 3)</dc:title>
  <dc:subject>Ultimate Pitch Deck (Part 3)</dc:subject>
  <dc:creator>You Exec (https://youexec.com/resources)</dc:creator>
  <cp:keywords>You Exec (https:/youexec.com/resources)</cp:keywords>
  <dc:description>You Exec (https://youexec.com/resources)</dc:description>
  <cp:lastModifiedBy>Utilisateur Windows</cp:lastModifiedBy>
  <cp:revision>1718</cp:revision>
  <dcterms:created xsi:type="dcterms:W3CDTF">2021-07-04T06:05:21Z</dcterms:created>
  <dcterms:modified xsi:type="dcterms:W3CDTF">2022-05-09T13:16:53Z</dcterms:modified>
  <cp:category>You Exec (https://youexec.com/resources)</cp:category>
</cp:coreProperties>
</file>